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41"/>
  </p:notesMasterIdLst>
  <p:sldIdLst>
    <p:sldId id="1212" r:id="rId2"/>
    <p:sldId id="1211" r:id="rId3"/>
    <p:sldId id="1210" r:id="rId4"/>
    <p:sldId id="1072" r:id="rId5"/>
    <p:sldId id="1204" r:id="rId6"/>
    <p:sldId id="1074" r:id="rId7"/>
    <p:sldId id="1202" r:id="rId8"/>
    <p:sldId id="1195" r:id="rId9"/>
    <p:sldId id="1203" r:id="rId10"/>
    <p:sldId id="1160" r:id="rId11"/>
    <p:sldId id="1205" r:id="rId12"/>
    <p:sldId id="1198" r:id="rId13"/>
    <p:sldId id="1158" r:id="rId14"/>
    <p:sldId id="1161" r:id="rId15"/>
    <p:sldId id="1162" r:id="rId16"/>
    <p:sldId id="1163" r:id="rId17"/>
    <p:sldId id="1164" r:id="rId18"/>
    <p:sldId id="1175" r:id="rId19"/>
    <p:sldId id="1176" r:id="rId20"/>
    <p:sldId id="1178" r:id="rId21"/>
    <p:sldId id="1193" r:id="rId22"/>
    <p:sldId id="1076" r:id="rId23"/>
    <p:sldId id="1183" r:id="rId24"/>
    <p:sldId id="1177" r:id="rId25"/>
    <p:sldId id="1179" r:id="rId26"/>
    <p:sldId id="1171" r:id="rId27"/>
    <p:sldId id="1172" r:id="rId28"/>
    <p:sldId id="1180" r:id="rId29"/>
    <p:sldId id="1182" r:id="rId30"/>
    <p:sldId id="1186" r:id="rId31"/>
    <p:sldId id="1187" r:id="rId32"/>
    <p:sldId id="1188" r:id="rId33"/>
    <p:sldId id="1185" r:id="rId34"/>
    <p:sldId id="1159" r:id="rId35"/>
    <p:sldId id="1184" r:id="rId36"/>
    <p:sldId id="1207" r:id="rId37"/>
    <p:sldId id="1208" r:id="rId38"/>
    <p:sldId id="1209" r:id="rId39"/>
    <p:sldId id="1206" r:id="rId40"/>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1" clrIdx="7">
    <p:extLst>
      <p:ext uri="{19B8F6BF-5375-455C-9EA6-DF929625EA0E}">
        <p15:presenceInfo xmlns:p15="http://schemas.microsoft.com/office/powerpoint/2012/main" userId="Tori Filler" providerId="None"/>
      </p:ext>
    </p:extLst>
  </p:cmAuthor>
  <p:cmAuthor id="1" name="Carey Swanson" initials="CS" lastIdx="105" clrIdx="1"/>
  <p:cmAuthor id="8" name="Nicole Bravo" initials="nab" lastIdx="1" clrIdx="8">
    <p:extLst>
      <p:ext uri="{19B8F6BF-5375-455C-9EA6-DF929625EA0E}">
        <p15:presenceInfo xmlns:p15="http://schemas.microsoft.com/office/powerpoint/2012/main" userId="Nicole Bravo" providerId="None"/>
      </p:ext>
    </p:extLst>
  </p:cmAuthor>
  <p:cmAuthor id="2" name="Nicole Bravo" initials="NB" lastIdx="9" clrIdx="2"/>
  <p:cmAuthor id="9" name="EMK" initials="E" lastIdx="7" clrIdx="9">
    <p:extLst>
      <p:ext uri="{19B8F6BF-5375-455C-9EA6-DF929625EA0E}">
        <p15:presenceInfo xmlns:p15="http://schemas.microsoft.com/office/powerpoint/2012/main" userId="EMK" providerId="None"/>
      </p:ext>
    </p:extLst>
  </p:cmAuthor>
  <p:cmAuthor id="3" name="Stacy Wetcher" initials="SW" lastIdx="4"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24F"/>
    <a:srgbClr val="22A469"/>
    <a:srgbClr val="C8EED1"/>
    <a:srgbClr val="D4F2DB"/>
    <a:srgbClr val="B5E9C1"/>
    <a:srgbClr val="A9E5B7"/>
    <a:srgbClr val="D3F1E6"/>
    <a:srgbClr val="17A96A"/>
    <a:srgbClr val="C0F2DB"/>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740" autoAdjust="0"/>
  </p:normalViewPr>
  <p:slideViewPr>
    <p:cSldViewPr snapToGrid="0">
      <p:cViewPr varScale="1">
        <p:scale>
          <a:sx n="61" d="100"/>
          <a:sy n="61" d="100"/>
        </p:scale>
        <p:origin x="1662" y="66"/>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dk1"/>
                </a:solidFill>
                <a:effectLst/>
                <a:latin typeface="Calibri"/>
                <a:ea typeface="Calibri"/>
                <a:cs typeface="Calibri"/>
                <a:sym typeface="Calibri"/>
              </a:rPr>
              <a:t>This module was last updated on April 2018.</a:t>
            </a:r>
          </a:p>
          <a:p>
            <a:endParaRPr lang="en-US" dirty="0"/>
          </a:p>
          <a:p>
            <a:r>
              <a:rPr lang="en-US" dirty="0"/>
              <a:t>Welcome to</a:t>
            </a:r>
            <a:r>
              <a:rPr lang="en-US" baseline="0" dirty="0"/>
              <a:t> the first module of the FS mini-course.</a:t>
            </a:r>
            <a:endParaRPr lang="en-US" dirty="0"/>
          </a:p>
        </p:txBody>
      </p:sp>
    </p:spTree>
    <p:extLst>
      <p:ext uri="{BB962C8B-B14F-4D97-AF65-F5344CB8AC3E}">
        <p14:creationId xmlns:p14="http://schemas.microsoft.com/office/powerpoint/2010/main" val="121092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tried to compensate for this</a:t>
            </a:r>
            <a:r>
              <a:rPr lang="en-US" baseline="0" dirty="0"/>
              <a:t> through the resources available for the course.  This includes the full guidance documents ( https://achievethecore.org/content/upload/Foundational%20Skills%20Guidance%20Document%20Dec%202017.pdf ) as well as weekly modules and often hours.</a:t>
            </a:r>
          </a:p>
        </p:txBody>
      </p:sp>
    </p:spTree>
    <p:extLst>
      <p:ext uri="{BB962C8B-B14F-4D97-AF65-F5344CB8AC3E}">
        <p14:creationId xmlns:p14="http://schemas.microsoft.com/office/powerpoint/2010/main" val="27164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32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first online discussion for</a:t>
            </a:r>
            <a:r>
              <a:rPr lang="en-US" baseline="0" dirty="0"/>
              <a:t> the course.  We want to hear more about why you are taking the course and what you hope to gain. This will help us target your needs in office hours, and allow you time to connect with others across the country doing the same work.</a:t>
            </a:r>
          </a:p>
          <a:p>
            <a:br>
              <a:rPr lang="en-US" baseline="0" dirty="0"/>
            </a:br>
            <a:r>
              <a:rPr lang="en-US" baseline="0" dirty="0"/>
              <a:t>Try to select which of the choices best match your goals. </a:t>
            </a:r>
            <a:endParaRPr lang="en-US" dirty="0"/>
          </a:p>
        </p:txBody>
      </p:sp>
    </p:spTree>
    <p:extLst>
      <p:ext uri="{BB962C8B-B14F-4D97-AF65-F5344CB8AC3E}">
        <p14:creationId xmlns:p14="http://schemas.microsoft.com/office/powerpoint/2010/main" val="122978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5" name="Shape 1405"/>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We’re now going to move</a:t>
            </a:r>
            <a:r>
              <a:rPr lang="en-US" sz="1100" b="0" i="0" u="none" strike="noStrike" cap="none" baseline="0" dirty="0">
                <a:solidFill>
                  <a:schemeClr val="dk1"/>
                </a:solidFill>
                <a:latin typeface="Arial"/>
                <a:ea typeface="Arial"/>
                <a:cs typeface="Arial"/>
                <a:sym typeface="Arial"/>
              </a:rPr>
              <a:t> into the content goals of today’s module.  </a:t>
            </a:r>
            <a:r>
              <a:rPr lang="en-US" sz="1100" b="0" i="0" u="none" strike="noStrike" cap="none" dirty="0">
                <a:solidFill>
                  <a:schemeClr val="dk1"/>
                </a:solidFill>
                <a:latin typeface="Arial"/>
                <a:ea typeface="Arial"/>
                <a:cs typeface="Arial"/>
                <a:sym typeface="Arial"/>
              </a:rPr>
              <a:t>The Common Core Standards for Foundational</a:t>
            </a:r>
            <a:r>
              <a:rPr lang="en-US" sz="1100" b="0" i="0" u="none" strike="noStrike" cap="none" baseline="0" dirty="0">
                <a:solidFill>
                  <a:schemeClr val="dk1"/>
                </a:solidFill>
                <a:latin typeface="Arial"/>
                <a:ea typeface="Arial"/>
                <a:cs typeface="Arial"/>
                <a:sym typeface="Arial"/>
              </a:rPr>
              <a:t> Skills consist of four categories, listed here.  We’ll summarize each one and give some grade-level-specific guidance.</a:t>
            </a:r>
          </a:p>
          <a:p>
            <a:endParaRPr lang="en-US" baseline="0" dirty="0"/>
          </a:p>
          <a:p>
            <a:r>
              <a:rPr lang="en-US" baseline="0" dirty="0"/>
              <a:t>If you are working in a state that has adapted state specific standards, rest assured that there is a great deal of overlap between the guidelines we offer and your state standards.  While you can investigate this more closely state-by-state, the vast majority of states have kept true to most of the content of the common core.</a:t>
            </a:r>
          </a:p>
          <a:p>
            <a:pPr marL="0" marR="0" lvl="0" indent="0" algn="l" rtl="0">
              <a:spcBef>
                <a:spcPts val="0"/>
              </a:spcBef>
              <a:buClr>
                <a:schemeClr val="dk1"/>
              </a:buClr>
              <a:buFont typeface="Arial"/>
              <a:buNone/>
            </a:pPr>
            <a:endParaRPr lang="en-US" sz="1100" b="0" i="0" u="none" strike="noStrike" cap="none" baseline="0" dirty="0">
              <a:solidFill>
                <a:schemeClr val="dk1"/>
              </a:solidFill>
              <a:latin typeface="Arial"/>
              <a:ea typeface="Arial"/>
              <a:cs typeface="Arial"/>
              <a:sym typeface="Arial"/>
            </a:endParaRPr>
          </a:p>
          <a:p>
            <a:pPr marL="171450" marR="0" lvl="0" indent="-171450" algn="l" rtl="0">
              <a:spcBef>
                <a:spcPts val="0"/>
              </a:spcBef>
              <a:buClr>
                <a:schemeClr val="dk1"/>
              </a:buClr>
              <a:buFont typeface="Arial" panose="020B0604020202020204" pitchFamily="34" charset="0"/>
              <a:buChar char="•"/>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199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Print concepts refer to the organization</a:t>
            </a:r>
            <a:r>
              <a:rPr lang="en-US" b="0" baseline="0" dirty="0"/>
              <a:t> and basic features of print.  It is important to note that this is primarily a kindergarten set of standards.  In first grade, only sentence knowledge is listed; by second grade, this should be complete.</a:t>
            </a:r>
          </a:p>
          <a:p>
            <a:pPr lvl="0">
              <a:spcBef>
                <a:spcPts val="0"/>
              </a:spcBef>
              <a:buNone/>
            </a:pPr>
            <a:endParaRPr lang="en-US" b="0" baseline="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0" baseline="0" dirty="0"/>
              <a:t>In kindergarten, print concepts consist of knowledge of words (</a:t>
            </a:r>
            <a:r>
              <a:rPr lang="en" sz="1100" dirty="0">
                <a:solidFill>
                  <a:schemeClr val="bg2"/>
                </a:solidFill>
              </a:rPr>
              <a:t>they use letters to represent spoken words; they go from left to right, bottom to top; they are separated by spaces on the page) </a:t>
            </a:r>
            <a:r>
              <a:rPr lang="en" sz="1100" baseline="0" dirty="0">
                <a:solidFill>
                  <a:schemeClr val="bg2"/>
                </a:solidFill>
              </a:rPr>
              <a:t>and knowledge of letters.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 sz="1100" baseline="0" dirty="0">
              <a:solidFill>
                <a:schemeClr val="bg2"/>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 sz="1100" baseline="0" dirty="0">
                <a:solidFill>
                  <a:schemeClr val="bg2"/>
                </a:solidFill>
              </a:rPr>
              <a:t>Knowledge of letters, includ</a:t>
            </a:r>
            <a:r>
              <a:rPr lang="en-US" sz="1100" baseline="0" dirty="0">
                <a:solidFill>
                  <a:schemeClr val="bg2"/>
                </a:solidFill>
              </a:rPr>
              <a:t>in</a:t>
            </a:r>
            <a:r>
              <a:rPr lang="en" sz="1100" baseline="0" dirty="0">
                <a:solidFill>
                  <a:schemeClr val="bg2"/>
                </a:solidFill>
              </a:rPr>
              <a:t>g the sounds that they make, is critical to reading success.  This should be a large area of focus in early 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 sz="1100" baseline="0" dirty="0">
              <a:solidFill>
                <a:schemeClr val="bg2"/>
              </a:solidFill>
            </a:endParaRPr>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0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Shape 141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 sz="1100" baseline="0" dirty="0">
                <a:solidFill>
                  <a:schemeClr val="bg2"/>
                </a:solidFill>
              </a:rPr>
              <a:t>Students vary in terms of their background knowledge of print concepts when they walk in the door.  Some may have them secure from day one, while others have much to learn.  However, this can be taught quite quickly and often connected to other content.  Outside of letter knowledge, this should not take much instruc</a:t>
            </a:r>
            <a:r>
              <a:rPr lang="en-US" sz="1100" baseline="0" dirty="0" err="1">
                <a:solidFill>
                  <a:schemeClr val="bg2"/>
                </a:solidFill>
              </a:rPr>
              <a:t>tiional</a:t>
            </a:r>
            <a:r>
              <a:rPr lang="en" sz="1100" baseline="0" dirty="0">
                <a:solidFill>
                  <a:schemeClr val="bg2"/>
                </a:solidFill>
              </a:rPr>
              <a:t> time.  Here are some guidelines for teaching print concepts.</a:t>
            </a:r>
            <a:endParaRPr lang="en" sz="1100" dirty="0">
              <a:solidFill>
                <a:schemeClr val="bg2"/>
              </a:solidFill>
            </a:endParaRPr>
          </a:p>
        </p:txBody>
      </p:sp>
      <p:sp>
        <p:nvSpPr>
          <p:cNvPr id="1417" name="Shape 141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01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Shape 142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6" name="Shape 1426"/>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Concepts of print can be reinforced directly and indirectly every time students are exposed to print.   Here are some</a:t>
            </a:r>
            <a:r>
              <a:rPr lang="en" sz="1100" b="0" i="0" u="none" strike="noStrike" cap="none" baseline="0" dirty="0">
                <a:solidFill>
                  <a:schemeClr val="dk1"/>
                </a:solidFill>
                <a:latin typeface="Arial"/>
                <a:ea typeface="Arial"/>
                <a:cs typeface="Arial"/>
                <a:sym typeface="Arial"/>
              </a:rPr>
              <a:t> basic examples of this.</a:t>
            </a:r>
            <a:endParaRPr lang="en"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74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Phonological</a:t>
            </a:r>
            <a:r>
              <a:rPr lang="en-US" b="0" baseline="0" dirty="0"/>
              <a:t> awareness is also a K and 1 area of focus, with a large emphasis in K.  Phonological Awareness consists of an awareness of spoken words, syllables, and sounds, or phonemes.</a:t>
            </a:r>
          </a:p>
          <a:p>
            <a:pPr lvl="0">
              <a:spcBef>
                <a:spcPts val="0"/>
              </a:spcBef>
              <a:buNone/>
            </a:pPr>
            <a:endParaRPr lang="en-US" b="0" baseline="0" dirty="0"/>
          </a:p>
          <a:p>
            <a:pPr lvl="0">
              <a:spcBef>
                <a:spcPts val="0"/>
              </a:spcBef>
              <a:buNone/>
            </a:pPr>
            <a:r>
              <a:rPr lang="en-US" b="0" baseline="0" dirty="0"/>
              <a:t>We’ll spend all of Module 2 talking in depth about this critical area of focus.</a:t>
            </a:r>
            <a:endParaRPr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24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Phonics and word recognition represents</a:t>
            </a:r>
            <a:r>
              <a:rPr lang="en-US" b="0" baseline="0" dirty="0"/>
              <a:t> a huge focus for instruction for second grade, first grade, and kindergarten as soon as letter recognition is secure.  </a:t>
            </a:r>
          </a:p>
          <a:p>
            <a:pPr lvl="0">
              <a:spcBef>
                <a:spcPts val="0"/>
              </a:spcBef>
              <a:buNone/>
            </a:pPr>
            <a:endParaRPr lang="en-US" b="0" baseline="0" dirty="0"/>
          </a:p>
          <a:p>
            <a:pPr lvl="0">
              <a:spcBef>
                <a:spcPts val="0"/>
              </a:spcBef>
              <a:buNone/>
            </a:pPr>
            <a:r>
              <a:rPr lang="en-US" b="0" baseline="0" dirty="0"/>
              <a:t>Phonics begins with connecting knowledge of phonemes, or sounds, to graphemes, or letters/groups of letters that represent sounds.  It builds through first grade and second grade with the addition of more complicated sound and spelling patterns and high-frequency words, such that students are able to read and decode more and more words on their own.</a:t>
            </a:r>
          </a:p>
          <a:p>
            <a:pPr lvl="0">
              <a:spcBef>
                <a:spcPts val="0"/>
              </a:spcBef>
              <a:buNone/>
            </a:pPr>
            <a:endParaRPr lang="en-US" b="0" baseline="0" dirty="0"/>
          </a:p>
          <a:p>
            <a:pPr lvl="0">
              <a:spcBef>
                <a:spcPts val="0"/>
              </a:spcBef>
              <a:buNone/>
            </a:pPr>
            <a:r>
              <a:rPr lang="en-US" b="0" baseline="0" dirty="0"/>
              <a:t>This instruction is critical, and we’ve allocated two modules, Modules 3 and 4, to phonics instruction.</a:t>
            </a:r>
            <a:endParaRPr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1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Fluency is also</a:t>
            </a:r>
            <a:r>
              <a:rPr lang="en-US" b="0" baseline="0" dirty="0"/>
              <a:t> a category of instruction across K, 1, and 2.  In kindergarten the focus consists of reading with purpose and understanding.  In first grade, the focus turns to reading accurately and, in second grade, students should be reading with accuracy, rate, and expression.  Note that text complexity requirements also begin in the second grade.</a:t>
            </a:r>
          </a:p>
          <a:p>
            <a:pPr lvl="0">
              <a:spcBef>
                <a:spcPts val="0"/>
              </a:spcBef>
              <a:buNone/>
            </a:pPr>
            <a:endParaRPr lang="en-US" b="0" baseline="0" dirty="0"/>
          </a:p>
          <a:p>
            <a:pPr lvl="0">
              <a:spcBef>
                <a:spcPts val="0"/>
              </a:spcBef>
              <a:buNone/>
            </a:pPr>
            <a:r>
              <a:rPr lang="en-US" b="0" baseline="0" dirty="0"/>
              <a:t>Fluency is built through reading.  We’ll be referring to this in two modules: Module 5 focuses on early reading and Module 6 focuses on practice with some more specific fluency content.</a:t>
            </a:r>
            <a:endParaRPr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17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897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visual summary of the four areas of foundational skills.  The color coding helps allocate grade-level priorities. Remember that instructional time is not in any way equal for these four areas—print concepts should take minimal time outside of letter recognition in K, while phonological awareness and phonics are going to take targeted daily instruction.  Fluency should be prioritized when accuracy and automaticity are secure.   </a:t>
            </a:r>
          </a:p>
        </p:txBody>
      </p:sp>
    </p:spTree>
    <p:extLst>
      <p:ext uri="{BB962C8B-B14F-4D97-AF65-F5344CB8AC3E}">
        <p14:creationId xmlns:p14="http://schemas.microsoft.com/office/powerpoint/2010/main" val="271954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algn="l"/>
            <a:r>
              <a:rPr lang="en" sz="1100" b="0" i="0" u="none" strike="noStrike" cap="none" dirty="0">
                <a:solidFill>
                  <a:schemeClr val="dk1"/>
                </a:solidFill>
                <a:latin typeface="Arial"/>
                <a:ea typeface="Arial"/>
                <a:cs typeface="Arial"/>
                <a:sym typeface="Arial"/>
              </a:rPr>
              <a:t>A reminder that throughout the course</a:t>
            </a:r>
            <a:r>
              <a:rPr lang="en" sz="1100" b="0" i="0" u="none" strike="noStrike" cap="none" baseline="0" dirty="0">
                <a:solidFill>
                  <a:schemeClr val="dk1"/>
                </a:solidFill>
                <a:latin typeface="Arial"/>
                <a:ea typeface="Arial"/>
                <a:cs typeface="Arial"/>
                <a:sym typeface="Arial"/>
              </a:rPr>
              <a:t> there will be the chance to p</a:t>
            </a:r>
            <a:r>
              <a:rPr lang="en-US" sz="1100" b="0" i="0" u="none" strike="noStrike" cap="none" baseline="0" dirty="0">
                <a:solidFill>
                  <a:schemeClr val="dk1"/>
                </a:solidFill>
                <a:latin typeface="Arial"/>
                <a:ea typeface="Arial"/>
                <a:cs typeface="Arial"/>
                <a:sym typeface="Arial"/>
              </a:rPr>
              <a:t>au</a:t>
            </a:r>
            <a:r>
              <a:rPr lang="en" sz="1100" b="0" i="0" u="none" strike="noStrike" cap="none" baseline="0" dirty="0">
                <a:solidFill>
                  <a:schemeClr val="dk1"/>
                </a:solidFill>
                <a:latin typeface="Arial"/>
                <a:ea typeface="Arial"/>
                <a:cs typeface="Arial"/>
                <a:sym typeface="Arial"/>
              </a:rPr>
              <a:t>se and engage with the content.  </a:t>
            </a:r>
            <a:r>
              <a:rPr lang="en-US" sz="1100" b="0" i="0" u="none" strike="noStrike" cap="none" baseline="0" dirty="0">
                <a:solidFill>
                  <a:schemeClr val="bg2"/>
                </a:solidFill>
                <a:latin typeface="Lucida Sans" panose="020B0602030504020204" pitchFamily="34" charset="0"/>
                <a:ea typeface="+mn-ea"/>
                <a:cs typeface="+mn-cs"/>
                <a:sym typeface="Arial"/>
              </a:rPr>
              <a:t> </a:t>
            </a:r>
            <a:r>
              <a:rPr lang="en-US" sz="1100" dirty="0">
                <a:solidFill>
                  <a:schemeClr val="bg2"/>
                </a:solidFill>
                <a:latin typeface="Lucida Sans" panose="020B0602030504020204" pitchFamily="34" charset="0"/>
              </a:rPr>
              <a:t>Listen to the task, then pause the webinar.  Our first opportunity is on the next slide.  If you are working in a group, engage with your colleagues!</a:t>
            </a:r>
          </a:p>
          <a:p>
            <a:pPr algn="ctr"/>
            <a:endParaRPr lang="en-US" sz="1100" dirty="0">
              <a:solidFill>
                <a:schemeClr val="bg2"/>
              </a:solidFill>
              <a:latin typeface="Lucida Sans" panose="020B0602030504020204" pitchFamily="34" charset="0"/>
            </a:endParaRPr>
          </a:p>
          <a:p>
            <a:pPr algn="l"/>
            <a:endParaRPr lang="en-US" sz="1100" dirty="0">
              <a:solidFill>
                <a:schemeClr val="bg2"/>
              </a:solidFill>
              <a:latin typeface="Lucida Sans" panose="020B0602030504020204" pitchFamily="34" charset="0"/>
            </a:endParaRP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358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algn="l"/>
            <a:r>
              <a:rPr lang="en-US" sz="1100" dirty="0">
                <a:solidFill>
                  <a:schemeClr val="bg2"/>
                </a:solidFill>
                <a:latin typeface="Lucida Sans" panose="020B0602030504020204" pitchFamily="34" charset="0"/>
              </a:rPr>
              <a:t>Use the first</a:t>
            </a:r>
            <a:r>
              <a:rPr lang="en-US" sz="1100" baseline="0" dirty="0">
                <a:solidFill>
                  <a:schemeClr val="bg2"/>
                </a:solidFill>
                <a:latin typeface="Lucida Sans" panose="020B0602030504020204" pitchFamily="34" charset="0"/>
              </a:rPr>
              <a:t> page of your handout</a:t>
            </a:r>
            <a:r>
              <a:rPr lang="en-US" sz="1100" dirty="0">
                <a:solidFill>
                  <a:schemeClr val="bg2"/>
                </a:solidFill>
                <a:latin typeface="Lucida Sans" panose="020B0602030504020204" pitchFamily="34" charset="0"/>
              </a:rPr>
              <a:t> and/or the Common Core Standards to map each task to the appropriate grade</a:t>
            </a:r>
            <a:r>
              <a:rPr lang="en-US" sz="1100" baseline="0" dirty="0">
                <a:solidFill>
                  <a:schemeClr val="bg2"/>
                </a:solidFill>
                <a:latin typeface="Lucida Sans" panose="020B0602030504020204" pitchFamily="34" charset="0"/>
              </a:rPr>
              <a:t> level and content.  Identify whether it is PA, Print Concepts, Fluency, or Phonics/word recognition, and the grade most appropriate for the task.  When you’re done, press play on the webinar.</a:t>
            </a:r>
            <a:r>
              <a:rPr lang="en-US" sz="1100" dirty="0">
                <a:solidFill>
                  <a:schemeClr val="bg2"/>
                </a:solidFill>
                <a:latin typeface="Lucida Sans" panose="020B0602030504020204" pitchFamily="34" charset="0"/>
              </a:rPr>
              <a:t> </a:t>
            </a:r>
          </a:p>
        </p:txBody>
      </p:sp>
    </p:spTree>
    <p:extLst>
      <p:ext uri="{BB962C8B-B14F-4D97-AF65-F5344CB8AC3E}">
        <p14:creationId xmlns:p14="http://schemas.microsoft.com/office/powerpoint/2010/main" val="354748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the varied content that this course will cover.</a:t>
            </a:r>
            <a:r>
              <a:rPr lang="en-US" baseline="0" dirty="0"/>
              <a:t>  Here is a summary.  As you can see, the standards buckets are covered in four of the upcoming modules, as marked with green text.  Specifically PA is Module 2, Phonics is Modules 3 and 4, and Fluency is part of Module 6.  </a:t>
            </a:r>
          </a:p>
          <a:p>
            <a:r>
              <a:rPr lang="en-US" baseline="0" dirty="0"/>
              <a:t>We’ll also be spending time looking at what early reading consists of and texts that are most supportive of this work in Module 5, other opportunities for student practice in Module 6, and assessment in module 7.  </a:t>
            </a:r>
            <a:endParaRPr lang="en-US" dirty="0"/>
          </a:p>
        </p:txBody>
      </p:sp>
    </p:spTree>
    <p:extLst>
      <p:ext uri="{BB962C8B-B14F-4D97-AF65-F5344CB8AC3E}">
        <p14:creationId xmlns:p14="http://schemas.microsoft.com/office/powerpoint/2010/main" val="3418929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not just the content of what early elementary teachers are teaching that we hope to address in this course—it is also important to give some recommendations for practice.</a:t>
            </a:r>
            <a:endParaRPr lang="en-US" dirty="0"/>
          </a:p>
        </p:txBody>
      </p:sp>
    </p:spTree>
    <p:extLst>
      <p:ext uri="{BB962C8B-B14F-4D97-AF65-F5344CB8AC3E}">
        <p14:creationId xmlns:p14="http://schemas.microsoft.com/office/powerpoint/2010/main" val="1668316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marL="495296" indent="-342900">
              <a:spcBef>
                <a:spcPts val="0"/>
              </a:spcBef>
              <a:spcAft>
                <a:spcPts val="800"/>
              </a:spcAft>
            </a:pPr>
            <a:r>
              <a:rPr lang="en" b="0" dirty="0"/>
              <a:t>Our youngest students should be learning through fun, engaging tasks</a:t>
            </a:r>
            <a:r>
              <a:rPr lang="en" b="0" baseline="0" dirty="0"/>
              <a:t>.  </a:t>
            </a:r>
            <a:r>
              <a:rPr lang="en" b="0" dirty="0"/>
              <a:t>Effecitve</a:t>
            </a:r>
            <a:r>
              <a:rPr lang="en" b="0" baseline="0" dirty="0"/>
              <a:t> enhancements can do the following:</a:t>
            </a:r>
          </a:p>
          <a:p>
            <a:pPr marL="495296" indent="-342900">
              <a:spcBef>
                <a:spcPts val="0"/>
              </a:spcBef>
              <a:spcAft>
                <a:spcPts val="800"/>
              </a:spcAft>
            </a:pPr>
            <a:endParaRPr lang="en" b="0" dirty="0"/>
          </a:p>
          <a:p>
            <a:pPr marL="495296" indent="-342900">
              <a:spcBef>
                <a:spcPts val="0"/>
              </a:spcBef>
              <a:spcAft>
                <a:spcPts val="800"/>
              </a:spcAft>
              <a:buFont typeface="Arial" panose="020B0604020202020204" pitchFamily="34" charset="0"/>
              <a:buChar char="•"/>
            </a:pPr>
            <a:r>
              <a:rPr lang="en" dirty="0"/>
              <a:t>Make a task into a game</a:t>
            </a:r>
          </a:p>
          <a:p>
            <a:pPr marL="495296" indent="-342900">
              <a:spcBef>
                <a:spcPts val="0"/>
              </a:spcBef>
              <a:spcAft>
                <a:spcPts val="800"/>
              </a:spcAft>
              <a:buFont typeface="Arial" panose="020B0604020202020204" pitchFamily="34" charset="0"/>
              <a:buChar char="•"/>
            </a:pPr>
            <a:r>
              <a:rPr lang="en" dirty="0"/>
              <a:t>Add movement</a:t>
            </a:r>
          </a:p>
          <a:p>
            <a:pPr marL="495296" indent="-342900">
              <a:spcBef>
                <a:spcPts val="0"/>
              </a:spcBef>
              <a:spcAft>
                <a:spcPts val="800"/>
              </a:spcAft>
              <a:buFont typeface="Arial" panose="020B0604020202020204" pitchFamily="34" charset="0"/>
              <a:buChar char="•"/>
            </a:pPr>
            <a:r>
              <a:rPr lang="en" dirty="0"/>
              <a:t>Add music</a:t>
            </a:r>
          </a:p>
          <a:p>
            <a:pPr marL="495296" indent="-342900">
              <a:spcBef>
                <a:spcPts val="0"/>
              </a:spcBef>
              <a:spcAft>
                <a:spcPts val="800"/>
              </a:spcAft>
              <a:buFont typeface="Arial" panose="020B0604020202020204" pitchFamily="34" charset="0"/>
              <a:buChar char="•"/>
            </a:pPr>
            <a:r>
              <a:rPr lang="en" dirty="0"/>
              <a:t>Make it FUN!</a:t>
            </a:r>
          </a:p>
          <a:p>
            <a:pPr marL="495296" indent="-342900">
              <a:spcBef>
                <a:spcPts val="0"/>
              </a:spcBef>
              <a:spcAft>
                <a:spcPts val="800"/>
              </a:spcAft>
              <a:buFont typeface="Arial" panose="020B0604020202020204" pitchFamily="34" charset="0"/>
              <a:buChar char="•"/>
            </a:pPr>
            <a:endParaRPr lang="en" dirty="0"/>
          </a:p>
          <a:p>
            <a:pPr marL="152396"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Keep effective enhancements in mind throughout all of the modules!  A sample list is provided in the guidance documents, and the course handout.</a:t>
            </a:r>
          </a:p>
          <a:p>
            <a:pPr marL="152396" indent="0">
              <a:spcBef>
                <a:spcPts val="0"/>
              </a:spcBef>
              <a:spcAft>
                <a:spcPts val="800"/>
              </a:spcAft>
              <a:buFont typeface="Arial" panose="020B0604020202020204" pitchFamily="34" charset="0"/>
              <a:buNone/>
            </a:pPr>
            <a:endParaRPr lang="en" dirty="0"/>
          </a:p>
          <a:p>
            <a:pPr lvl="0">
              <a:spcBef>
                <a:spcPts val="0"/>
              </a:spcBef>
              <a:buNone/>
            </a:pPr>
            <a:endParaRPr dirty="0"/>
          </a:p>
        </p:txBody>
      </p:sp>
      <p:sp>
        <p:nvSpPr>
          <p:cNvPr id="1497" name="Shape 149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203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baseline="0" dirty="0"/>
              <a:t>While having fun is important, it is also important to make use of instructional time.  So, vary the types of tasks you are asking students to do based on what they are currently learning.  Repurpose old content to reflect new learning.  </a:t>
            </a:r>
            <a:endParaRPr b="0" dirty="0"/>
          </a:p>
        </p:txBody>
      </p:sp>
      <p:sp>
        <p:nvSpPr>
          <p:cNvPr id="1504" name="Shape 150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430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r>
              <a:rPr lang="en-US" sz="1100" b="0" kern="1200" baseline="0" dirty="0">
                <a:solidFill>
                  <a:schemeClr val="tx1"/>
                </a:solidFill>
                <a:latin typeface="+mn-lt"/>
                <a:ea typeface="+mn-ea"/>
                <a:cs typeface="+mn-cs"/>
              </a:rPr>
              <a:t>Another key guideline is the importance of practice.  Students need multiple “at bats” to practice the skills they are learning.  This should happen orally as well as in writing.  We’ll give more guidance in Module 6 but, as you are digesting the content each week, please consider how fluid this instruction must be: the teacher provides an explicit model and students practice out loud and in reading and writing throughout each period of instruction.</a:t>
            </a:r>
          </a:p>
        </p:txBody>
      </p:sp>
      <p:sp>
        <p:nvSpPr>
          <p:cNvPr id="1497" name="Shape 149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53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marL="0" indent="-342900">
              <a:spcBef>
                <a:spcPts val="0"/>
              </a:spcBef>
              <a:spcAft>
                <a:spcPts val="800"/>
              </a:spcAft>
            </a:pPr>
            <a:r>
              <a:rPr lang="en" b="0" dirty="0"/>
              <a:t>Another guideline connected to practice is that there is value and importance in practice</a:t>
            </a:r>
            <a:r>
              <a:rPr lang="en" b="0" baseline="0" dirty="0"/>
              <a:t> that is done both in and out of context.  That means practicing skills in isolation AND connecting them to text.  We’ll spend more time on this guidance in </a:t>
            </a:r>
            <a:r>
              <a:rPr lang="en-US" b="0" baseline="0" dirty="0"/>
              <a:t>M</a:t>
            </a:r>
            <a:r>
              <a:rPr lang="en" b="0" baseline="0" dirty="0"/>
              <a:t>odule 5, but as students are acquiring these crucial skills we want to be sure that they are connecting them directly to use in text.</a:t>
            </a:r>
            <a:endParaRPr b="0" dirty="0"/>
          </a:p>
        </p:txBody>
      </p:sp>
      <p:sp>
        <p:nvSpPr>
          <p:cNvPr id="1497" name="Shape 149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92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work is outcome oriented: </a:t>
            </a:r>
            <a:r>
              <a:rPr lang="en-US" baseline="0" dirty="0"/>
              <a:t>we are keeping the desired end in mind, which is that our students become happy, engaged readers and writers.</a:t>
            </a:r>
            <a:endParaRPr lang="en-US" dirty="0"/>
          </a:p>
        </p:txBody>
      </p:sp>
    </p:spTree>
    <p:extLst>
      <p:ext uri="{BB962C8B-B14F-4D97-AF65-F5344CB8AC3E}">
        <p14:creationId xmlns:p14="http://schemas.microsoft.com/office/powerpoint/2010/main" val="12022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we</a:t>
            </a:r>
            <a:r>
              <a:rPr lang="en-US" baseline="0" dirty="0"/>
              <a:t> offer, and the content we are sharing, come from research that focuses on the habits of proficient readers.  </a:t>
            </a:r>
          </a:p>
          <a:p>
            <a:endParaRPr lang="en-US" baseline="0" dirty="0"/>
          </a:p>
          <a:p>
            <a:r>
              <a:rPr lang="en-US" baseline="0" dirty="0"/>
              <a:t>We are working from the viewpoint of what we know about what skillful readers do.  We have consolidated and synthesized research based on best practices, and do our best to present the information in an accessible way, with limited jargon and as many direct connections to practice as possible.  And, to that end, we identify and share key takeaways that you can use practically in instruction.</a:t>
            </a:r>
            <a:endParaRPr lang="en-US" dirty="0"/>
          </a:p>
        </p:txBody>
      </p:sp>
    </p:spTree>
    <p:extLst>
      <p:ext uri="{BB962C8B-B14F-4D97-AF65-F5344CB8AC3E}">
        <p14:creationId xmlns:p14="http://schemas.microsoft.com/office/powerpoint/2010/main" val="303537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know more about the knowledge base we are pulling from</a:t>
            </a:r>
            <a:r>
              <a:rPr lang="en-US" baseline="0" dirty="0"/>
              <a:t> or the researchers we have studied, you can take a look at this source list.  </a:t>
            </a:r>
          </a:p>
          <a:p>
            <a:endParaRPr lang="en-US" baseline="0" dirty="0"/>
          </a:p>
          <a:p>
            <a:r>
              <a:rPr lang="en-US" baseline="0" dirty="0"/>
              <a:t>Note that we drew a great deal on Marilyn Adams. Her book, </a:t>
            </a:r>
            <a:r>
              <a:rPr lang="en-US" i="1" baseline="0" dirty="0"/>
              <a:t>Beginning to Read, </a:t>
            </a:r>
            <a:r>
              <a:rPr lang="en-US" baseline="0" dirty="0"/>
              <a:t>and much of her research is referenced throughout.</a:t>
            </a:r>
            <a:endParaRPr lang="en-US" dirty="0"/>
          </a:p>
        </p:txBody>
      </p:sp>
    </p:spTree>
    <p:extLst>
      <p:ext uri="{BB962C8B-B14F-4D97-AF65-F5344CB8AC3E}">
        <p14:creationId xmlns:p14="http://schemas.microsoft.com/office/powerpoint/2010/main" val="4193057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486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week’s practice options are differentiated based</a:t>
            </a:r>
            <a:r>
              <a:rPr lang="en-US" baseline="0" dirty="0"/>
              <a:t> on whether or not you are school-based.  If you are in a school or work closely with a school, you’ll find a template to evaluate your program against the criteria that David Liben shared when we launched the course.  </a:t>
            </a:r>
          </a:p>
          <a:p>
            <a:endParaRPr lang="en-US" baseline="0" dirty="0"/>
          </a:p>
          <a:p>
            <a:r>
              <a:rPr lang="en-US" baseline="0" dirty="0"/>
              <a:t>If you are not school-based, you can use this same template using an open source curriculum; two common ones are hyperlinked here, or you can choose another program based on your access.  You’ll want to find the scope and sequence of skills taught for this work.  Note that you may have the opportunity to use this resource for future assignments.</a:t>
            </a:r>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reading for this week focuses on what the Common Core standards</a:t>
            </a:r>
            <a:r>
              <a:rPr lang="en-US" baseline="0" dirty="0"/>
              <a:t> really say about ELA/literacy in K, and addressing the Myths vs Facts of instruction in this area.</a:t>
            </a:r>
          </a:p>
          <a:p>
            <a:endParaRPr lang="en-US" baseline="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aseline="0" dirty="0"/>
              <a:t>The next few slides are also included in the </a:t>
            </a:r>
            <a:r>
              <a:rPr lang="en-US" baseline="0" dirty="0" err="1"/>
              <a:t>Powerpoint</a:t>
            </a:r>
            <a:r>
              <a:rPr lang="en-US" baseline="0" dirty="0"/>
              <a:t> version of this module, and include information about other tools and resources related to Student Achievement Partners as an organization, the resources we house on our website, Achieve the Core, and our team of engaged teachers and leaders, Core Advocates.</a:t>
            </a:r>
            <a:endParaRPr lang="en-US" dirty="0"/>
          </a:p>
          <a:p>
            <a:endParaRPr lang="en-US" baseline="0" dirty="0"/>
          </a:p>
          <a:p>
            <a:endParaRPr lang="en-US" baseline="0" dirty="0"/>
          </a:p>
          <a:p>
            <a:endParaRPr lang="en-US" dirty="0"/>
          </a:p>
        </p:txBody>
      </p:sp>
    </p:spTree>
    <p:extLst>
      <p:ext uri="{BB962C8B-B14F-4D97-AF65-F5344CB8AC3E}">
        <p14:creationId xmlns:p14="http://schemas.microsoft.com/office/powerpoint/2010/main" val="101892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is set up to be as interactive as possible in a virtual environment.</a:t>
            </a:r>
          </a:p>
          <a:p>
            <a:endParaRPr lang="en-US" dirty="0"/>
          </a:p>
          <a:p>
            <a:r>
              <a:rPr lang="en-US" dirty="0"/>
              <a:t>To</a:t>
            </a:r>
            <a:r>
              <a:rPr lang="en-US" baseline="0" dirty="0"/>
              <a:t> allow you time to engage with others and bring the work to your setting, there are two opportunities for each module.  One is an online discussion, signaled by the light blue slide and the keyboard image - you can pause the webinar and engage on your platform of choice  or do so later in the week. The other is a “connect to practice” task.  Templates are provided for these.</a:t>
            </a:r>
          </a:p>
          <a:p>
            <a:endParaRPr lang="en-US" baseline="0" dirty="0"/>
          </a:p>
          <a:p>
            <a:r>
              <a:rPr lang="en-US" baseline="0" dirty="0"/>
              <a:t>Built into the modules are also “pause points” to pause and engage with the content with your colleagues or on your own, and also optional recommended reading.  Please feel free to pause at any time to make the experience as individualized as possible.</a:t>
            </a:r>
            <a:endParaRPr lang="en-US" dirty="0"/>
          </a:p>
        </p:txBody>
      </p:sp>
    </p:spTree>
    <p:extLst>
      <p:ext uri="{BB962C8B-B14F-4D97-AF65-F5344CB8AC3E}">
        <p14:creationId xmlns:p14="http://schemas.microsoft.com/office/powerpoint/2010/main" val="359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4" name="Shape 694"/>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As</a:t>
            </a:r>
            <a:r>
              <a:rPr lang="en" sz="1100" b="0" i="0" u="none" strike="noStrike" cap="none" baseline="0" dirty="0">
                <a:solidFill>
                  <a:schemeClr val="dk1"/>
                </a:solidFill>
                <a:latin typeface="Arial"/>
                <a:ea typeface="Arial"/>
                <a:cs typeface="Arial"/>
                <a:sym typeface="Arial"/>
              </a:rPr>
              <a:t> we discussed in the course launch, there are two big goals that we have for this course:</a:t>
            </a:r>
          </a:p>
          <a:p>
            <a:pPr marL="0" marR="0" lvl="0" indent="0" algn="l" rtl="0">
              <a:spcBef>
                <a:spcPts val="0"/>
              </a:spcBef>
              <a:spcAft>
                <a:spcPts val="0"/>
              </a:spcAft>
              <a:buSzPct val="25000"/>
              <a:buNone/>
            </a:pPr>
            <a:r>
              <a:rPr lang="en" sz="1100" b="0" i="0" u="none" strike="noStrike" cap="none" baseline="0" dirty="0">
                <a:solidFill>
                  <a:schemeClr val="dk1"/>
                </a:solidFill>
                <a:latin typeface="Arial"/>
                <a:ea typeface="Arial"/>
                <a:cs typeface="Arial"/>
                <a:sym typeface="Arial"/>
              </a:rPr>
              <a:t>The first is that taking this course will build your knowledge as a practioner—</a:t>
            </a:r>
            <a:r>
              <a:rPr lang="en-US" sz="1100" b="0" i="0" u="none" strike="noStrike" cap="none" baseline="0" dirty="0">
                <a:solidFill>
                  <a:schemeClr val="dk1"/>
                </a:solidFill>
                <a:latin typeface="Arial"/>
                <a:ea typeface="Arial"/>
                <a:cs typeface="Arial"/>
                <a:sym typeface="Arial"/>
              </a:rPr>
              <a:t>e</a:t>
            </a:r>
            <a:r>
              <a:rPr lang="en" sz="1100" b="0" i="0" u="none" strike="noStrike" cap="none" baseline="0" dirty="0">
                <a:solidFill>
                  <a:schemeClr val="dk1"/>
                </a:solidFill>
                <a:latin typeface="Arial"/>
                <a:ea typeface="Arial"/>
                <a:cs typeface="Arial"/>
                <a:sym typeface="Arial"/>
              </a:rPr>
              <a:t>ither around the content of foundational skills, the implications for practice, or both.  </a:t>
            </a:r>
          </a:p>
          <a:p>
            <a:pPr marL="0" marR="0" lvl="0" indent="0" algn="l" rtl="0">
              <a:spcBef>
                <a:spcPts val="0"/>
              </a:spcBef>
              <a:spcAft>
                <a:spcPts val="0"/>
              </a:spcAft>
              <a:buSzPct val="25000"/>
              <a:buNone/>
            </a:pPr>
            <a:r>
              <a:rPr lang="en" sz="1100" b="0" i="0" u="none" strike="noStrike" cap="none" baseline="0" dirty="0">
                <a:solidFill>
                  <a:schemeClr val="dk1"/>
                </a:solidFill>
                <a:latin typeface="Arial"/>
                <a:ea typeface="Arial"/>
                <a:cs typeface="Arial"/>
                <a:sym typeface="Arial"/>
              </a:rPr>
              <a:t>The second is that those of you who support with and </a:t>
            </a:r>
            <a:r>
              <a:rPr lang="en-US" sz="1100" b="0" i="0" u="none" strike="noStrike" cap="none" baseline="0" dirty="0">
                <a:solidFill>
                  <a:schemeClr val="dk1"/>
                </a:solidFill>
                <a:latin typeface="Arial"/>
                <a:ea typeface="Arial"/>
                <a:cs typeface="Arial"/>
                <a:sym typeface="Arial"/>
              </a:rPr>
              <a:t>wo</a:t>
            </a:r>
            <a:r>
              <a:rPr lang="en" sz="1100" b="0" i="0" u="none" strike="noStrike" cap="none" baseline="0" dirty="0">
                <a:solidFill>
                  <a:schemeClr val="dk1"/>
                </a:solidFill>
                <a:latin typeface="Arial"/>
                <a:ea typeface="Arial"/>
                <a:cs typeface="Arial"/>
                <a:sym typeface="Arial"/>
              </a:rPr>
              <a:t>rk with educators as administrators, coaches, or non-profits will increase your ability to support others—</a:t>
            </a:r>
            <a:r>
              <a:rPr lang="en-US" sz="1100" b="0" i="0" u="none" strike="noStrike" cap="none" baseline="0" dirty="0">
                <a:solidFill>
                  <a:schemeClr val="dk1"/>
                </a:solidFill>
                <a:latin typeface="Arial"/>
                <a:ea typeface="Arial"/>
                <a:cs typeface="Arial"/>
                <a:sym typeface="Arial"/>
              </a:rPr>
              <a:t>s</a:t>
            </a:r>
            <a:r>
              <a:rPr lang="en" sz="1100" b="0" i="0" u="none" strike="noStrike" cap="none" baseline="0" dirty="0">
                <a:solidFill>
                  <a:schemeClr val="dk1"/>
                </a:solidFill>
                <a:latin typeface="Arial"/>
                <a:ea typeface="Arial"/>
                <a:cs typeface="Arial"/>
                <a:sym typeface="Arial"/>
              </a:rPr>
              <a:t>pecifically, those who work with our youngest learners as they are building their reading skills.</a:t>
            </a:r>
            <a:endParaRPr lang="en" sz="1100" b="1" i="0" u="none" strike="noStrike" cap="none" dirty="0">
              <a:solidFill>
                <a:schemeClr val="dk1"/>
              </a:solidFill>
              <a:latin typeface="Arial"/>
              <a:ea typeface="Arial"/>
              <a:cs typeface="Arial"/>
              <a:sym typeface="Arial"/>
            </a:endParaRPr>
          </a:p>
          <a:p>
            <a:pPr marL="0" marR="0" lvl="0" indent="0" algn="l" rtl="0">
              <a:spcBef>
                <a:spcPts val="0"/>
              </a:spcBef>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3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our work at SAP</a:t>
            </a:r>
            <a:r>
              <a:rPr lang="en-US" baseline="0" dirty="0"/>
              <a:t> is rooted in the Shifts, or what makes college- and career-ready standards different.  These are summarized as 1) Complexity: regular practice with complex text and its academic language; 2) Evidence: grounding reading, writing and speaking in text evidence, and 3) building Knowledge through content-rich nonfiction.</a:t>
            </a:r>
            <a:endParaRPr lang="en-US" dirty="0"/>
          </a:p>
        </p:txBody>
      </p:sp>
    </p:spTree>
    <p:extLst>
      <p:ext uri="{BB962C8B-B14F-4D97-AF65-F5344CB8AC3E}">
        <p14:creationId xmlns:p14="http://schemas.microsoft.com/office/powerpoint/2010/main" val="141586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Foundational Skills are not a Shift. They did not change as a result of the Common Core; they remained the same.  Perhaps, however, </a:t>
            </a:r>
            <a:r>
              <a:rPr lang="en-US" baseline="0" dirty="0"/>
              <a:t>they should be called the 4th Shift in order to signal their importance.</a:t>
            </a:r>
          </a:p>
          <a:p>
            <a:endParaRPr lang="en-US" dirty="0"/>
          </a:p>
          <a:p>
            <a:r>
              <a:rPr lang="en-US" dirty="0"/>
              <a:t>There are many challenges behind the systematic teaching of Foundational Skills (FS):</a:t>
            </a:r>
          </a:p>
          <a:p>
            <a:r>
              <a:rPr lang="en-US" dirty="0"/>
              <a:t>At times, they are contested!  Not everyone has been informed on their value and</a:t>
            </a:r>
            <a:r>
              <a:rPr lang="en-US" baseline="0" dirty="0"/>
              <a:t> purpose, especially those that have experience teaching upper grades.  Also, FS are the</a:t>
            </a:r>
            <a:r>
              <a:rPr lang="en-US" dirty="0"/>
              <a:t> subject of “the Reading Wars” since whole language aficionados</a:t>
            </a:r>
            <a:r>
              <a:rPr lang="en-US" baseline="0" dirty="0"/>
              <a:t> advocate against the systematic teaching of related subskills.  Finally, they are seen as simple, easy, and concrete—and, therefore, often ignored in PD.</a:t>
            </a:r>
          </a:p>
          <a:p>
            <a:endParaRPr lang="en-US" baseline="0" dirty="0"/>
          </a:p>
          <a:p>
            <a:r>
              <a:rPr lang="en-US" baseline="0" dirty="0"/>
              <a:t>However, the importance of these skills cannot be overstated.  There is a proven research base that teaching these skills systematically works.  And those of us who have taught them know that they are harder than they look but are critical in teaching all students to read.</a:t>
            </a:r>
          </a:p>
          <a:p>
            <a:endParaRPr lang="en-US" baseline="0" dirty="0"/>
          </a:p>
          <a:p>
            <a:r>
              <a:rPr lang="en-US" baseline="0" dirty="0"/>
              <a:t>David </a:t>
            </a:r>
            <a:r>
              <a:rPr lang="en-US" baseline="0" dirty="0" err="1"/>
              <a:t>Liben’s</a:t>
            </a:r>
            <a:r>
              <a:rPr lang="en-US" baseline="0" dirty="0"/>
              <a:t> “mea culpa”</a:t>
            </a:r>
            <a:endParaRPr lang="en-US" dirty="0"/>
          </a:p>
          <a:p>
            <a:r>
              <a:rPr lang="en-US" dirty="0"/>
              <a:t>Often ignored in PD.</a:t>
            </a:r>
          </a:p>
          <a:p>
            <a:r>
              <a:rPr lang="en-US" dirty="0"/>
              <a:t>Harder than they look!</a:t>
            </a:r>
          </a:p>
          <a:p>
            <a:r>
              <a:rPr lang="en-US" dirty="0"/>
              <a:t>Critical in teaching ALL students to read!</a:t>
            </a:r>
          </a:p>
          <a:p>
            <a:r>
              <a:rPr lang="en-US" dirty="0"/>
              <a:t>Mea culpa!</a:t>
            </a:r>
          </a:p>
          <a:p>
            <a:endParaRPr lang="en-US" dirty="0"/>
          </a:p>
        </p:txBody>
      </p:sp>
    </p:spTree>
    <p:extLst>
      <p:ext uri="{BB962C8B-B14F-4D97-AF65-F5344CB8AC3E}">
        <p14:creationId xmlns:p14="http://schemas.microsoft.com/office/powerpoint/2010/main" val="392695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on</a:t>
            </a:r>
            <a:r>
              <a:rPr lang="en-US" baseline="0" dirty="0"/>
              <a:t> the left in the online word sort are an example of the nuanced and challenging content we’re discussing. </a:t>
            </a:r>
            <a:r>
              <a:rPr lang="en-US" dirty="0"/>
              <a:t>If you’d like to test the knowledge of your coworkers right now, or if you need a “do now” for an upcoming staff meeting demonstrating the content needs of this areas of study, use</a:t>
            </a:r>
            <a:r>
              <a:rPr lang="en-US" baseline="0" dirty="0"/>
              <a:t> the </a:t>
            </a:r>
            <a:r>
              <a:rPr lang="en-US" baseline="0" dirty="0" err="1"/>
              <a:t>bitly</a:t>
            </a:r>
            <a:r>
              <a:rPr lang="en-US" baseline="0" dirty="0"/>
              <a:t> </a:t>
            </a:r>
            <a:r>
              <a:rPr lang="en-US" baseline="0" dirty="0" err="1"/>
              <a:t>url</a:t>
            </a:r>
            <a:r>
              <a:rPr lang="en-US" baseline="0" dirty="0"/>
              <a:t> to access a word sort using these words and definitions.</a:t>
            </a:r>
          </a:p>
          <a:p>
            <a:endParaRPr lang="en-US" baseline="0" dirty="0"/>
          </a:p>
          <a:p>
            <a:endParaRPr lang="en-US" dirty="0"/>
          </a:p>
        </p:txBody>
      </p:sp>
    </p:spTree>
    <p:extLst>
      <p:ext uri="{BB962C8B-B14F-4D97-AF65-F5344CB8AC3E}">
        <p14:creationId xmlns:p14="http://schemas.microsoft.com/office/powerpoint/2010/main" val="44864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preparation in this area is critical here- but PD time often falls short.</a:t>
            </a:r>
            <a:endParaRPr lang="en-US" dirty="0"/>
          </a:p>
        </p:txBody>
      </p:sp>
    </p:spTree>
    <p:extLst>
      <p:ext uri="{BB962C8B-B14F-4D97-AF65-F5344CB8AC3E}">
        <p14:creationId xmlns:p14="http://schemas.microsoft.com/office/powerpoint/2010/main" val="148883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Images">
    <p:spTree>
      <p:nvGrpSpPr>
        <p:cNvPr id="1" name="Shape 243"/>
        <p:cNvGrpSpPr/>
        <p:nvPr/>
      </p:nvGrpSpPr>
      <p:grpSpPr>
        <a:xfrm>
          <a:off x="0" y="0"/>
          <a:ext cx="0" cy="0"/>
          <a:chOff x="0" y="0"/>
          <a:chExt cx="0" cy="0"/>
        </a:xfrm>
      </p:grpSpPr>
      <p:sp>
        <p:nvSpPr>
          <p:cNvPr id="244" name="Shape 244"/>
          <p:cNvSpPr>
            <a:spLocks noGrp="1"/>
          </p:cNvSpPr>
          <p:nvPr>
            <p:ph type="pic" idx="2"/>
          </p:nvPr>
        </p:nvSpPr>
        <p:spPr>
          <a:xfrm>
            <a:off x="4616451" y="1600200"/>
            <a:ext cx="4070351"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6" name="Shape 246"/>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3"/>
          </p:nvPr>
        </p:nvSpPr>
        <p:spPr>
          <a:xfrm>
            <a:off x="457199" y="1600200"/>
            <a:ext cx="4073524"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body" idx="4"/>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50" name="Shape 25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51" name="Shape 2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52" name="Shape 2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115"/>
        <p:cNvGrpSpPr/>
        <p:nvPr/>
      </p:nvGrpSpPr>
      <p:grpSpPr>
        <a:xfrm>
          <a:off x="0" y="0"/>
          <a:ext cx="0" cy="0"/>
          <a:chOff x="0" y="0"/>
          <a:chExt cx="0" cy="0"/>
        </a:xfrm>
      </p:grpSpPr>
      <p:sp>
        <p:nvSpPr>
          <p:cNvPr id="116" name="Shape 116"/>
          <p:cNvSpPr/>
          <p:nvPr/>
        </p:nvSpPr>
        <p:spPr>
          <a:xfrm>
            <a:off x="0" y="0"/>
            <a:ext cx="9144000" cy="6858000"/>
          </a:xfrm>
          <a:prstGeom prst="rect">
            <a:avLst/>
          </a:prstGeom>
          <a:solidFill>
            <a:srgbClr val="24593B"/>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7" name="Shape 117"/>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8" name="Shape 118"/>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9" name="Shape 119"/>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0" name="Shape 120"/>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1" name="Shape 121"/>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393413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7" name="Shape 107"/>
          <p:cNvSpPr txBox="1">
            <a:spLocks noGrp="1"/>
          </p:cNvSpPr>
          <p:nvPr>
            <p:ph type="body" idx="1"/>
          </p:nvPr>
        </p:nvSpPr>
        <p:spPr>
          <a:xfrm>
            <a:off x="457200" y="1550992"/>
            <a:ext cx="4040187" cy="639761"/>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3F3F39"/>
              </a:buClr>
              <a:buFont typeface="Arial"/>
              <a:buNone/>
              <a:defRPr sz="2400" b="1"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2"/>
          </p:nvPr>
        </p:nvSpPr>
        <p:spPr>
          <a:xfrm>
            <a:off x="457200" y="2190754"/>
            <a:ext cx="4040187" cy="3951287"/>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3"/>
          </p:nvPr>
        </p:nvSpPr>
        <p:spPr>
          <a:xfrm>
            <a:off x="4645027" y="1550992"/>
            <a:ext cx="4041773" cy="639761"/>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3F3F39"/>
              </a:buClr>
              <a:buFont typeface="Arial"/>
              <a:buNone/>
              <a:defRPr sz="2400" b="1"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4"/>
          </p:nvPr>
        </p:nvSpPr>
        <p:spPr>
          <a:xfrm>
            <a:off x="4645027" y="2190754"/>
            <a:ext cx="4041773" cy="3951287"/>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1" name="Shape 111"/>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2" name="Shape 112"/>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113" name="Shape 113"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14" name="Shape 114">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3630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168865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AP foot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8666" y="6293188"/>
            <a:ext cx="4566668" cy="313399"/>
          </a:xfrm>
          <a:prstGeom prst="rect">
            <a:avLst/>
          </a:prstGeom>
        </p:spPr>
      </p:pic>
    </p:spTree>
    <p:extLst>
      <p:ext uri="{BB962C8B-B14F-4D97-AF65-F5344CB8AC3E}">
        <p14:creationId xmlns:p14="http://schemas.microsoft.com/office/powerpoint/2010/main" val="1421096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64627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3" r:id="rId11"/>
    <p:sldLayoutId id="2147483684" r:id="rId12"/>
    <p:sldLayoutId id="2147483717" r:id="rId13"/>
    <p:sldLayoutId id="2147483718" r:id="rId14"/>
    <p:sldLayoutId id="2147483719" r:id="rId15"/>
    <p:sldLayoutId id="2147483720" r:id="rId16"/>
    <p:sldLayoutId id="214748372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curriculum.eleducation.org/about-skills-blocks" TargetMode="External"/><Relationship Id="rId4" Type="http://schemas.openxmlformats.org/officeDocument/2006/relationships/hyperlink" Target="https://www.coreknowledge.org/curriculum/language-art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bit.ly/2nfq4w2"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gif"/><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bit.ly/2Bl9jl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a:t>
            </a:r>
            <a:r>
              <a:rPr lang="en">
                <a:solidFill>
                  <a:schemeClr val="accent1"/>
                </a:solidFill>
              </a:rPr>
              <a:t>Skills Mini-Course</a:t>
            </a:r>
            <a:endParaRPr lang="en-US" dirty="0"/>
          </a:p>
        </p:txBody>
      </p:sp>
      <p:sp>
        <p:nvSpPr>
          <p:cNvPr id="15" name="Subtitle 14"/>
          <p:cNvSpPr>
            <a:spLocks noGrp="1"/>
          </p:cNvSpPr>
          <p:nvPr>
            <p:ph type="subTitle" idx="1"/>
          </p:nvPr>
        </p:nvSpPr>
        <p:spPr/>
        <p:txBody>
          <a:bodyPr/>
          <a:lstStyle/>
          <a:p>
            <a:r>
              <a:rPr lang="en-US" dirty="0"/>
              <a:t>Module 1: Foundational Nuts and Bolts</a:t>
            </a:r>
          </a:p>
        </p:txBody>
      </p:sp>
    </p:spTree>
    <p:extLst>
      <p:ext uri="{BB962C8B-B14F-4D97-AF65-F5344CB8AC3E}">
        <p14:creationId xmlns:p14="http://schemas.microsoft.com/office/powerpoint/2010/main" val="227807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50524F"/>
                </a:solidFill>
              </a:rPr>
              <a:t>Teachers Need PD to Focus on This Work</a:t>
            </a:r>
          </a:p>
        </p:txBody>
      </p:sp>
      <p:sp>
        <p:nvSpPr>
          <p:cNvPr id="8" name="Text Placeholder 7"/>
          <p:cNvSpPr>
            <a:spLocks noGrp="1"/>
          </p:cNvSpPr>
          <p:nvPr>
            <p:ph type="body" idx="1"/>
          </p:nvPr>
        </p:nvSpPr>
        <p:spPr/>
        <p:txBody>
          <a:bodyPr/>
          <a:lstStyle/>
          <a:p>
            <a:pPr marL="566738" indent="-263525">
              <a:buFont typeface="Arial" panose="020B0604020202020204" pitchFamily="34" charset="0"/>
              <a:buChar char="•"/>
            </a:pPr>
            <a:r>
              <a:rPr lang="en-US" dirty="0"/>
              <a:t>Teacher Preparation needs to emphasize concepts of language, but usually doesn’t.</a:t>
            </a:r>
          </a:p>
          <a:p>
            <a:pPr marL="566738" indent="-263525">
              <a:buNone/>
            </a:pPr>
            <a:r>
              <a:rPr lang="en-US" i="1" dirty="0"/>
              <a:t>  Teaching Reading is Rocket Science </a:t>
            </a:r>
            <a:r>
              <a:rPr lang="en-US" dirty="0"/>
              <a:t>(Moats, 1999)</a:t>
            </a:r>
          </a:p>
          <a:p>
            <a:pPr marL="566738" indent="-263525">
              <a:buNone/>
            </a:pPr>
            <a:endParaRPr lang="en-US" i="1" dirty="0"/>
          </a:p>
          <a:p>
            <a:pPr marL="566738" indent="-263525">
              <a:buFont typeface="Arial" panose="020B0604020202020204" pitchFamily="34" charset="0"/>
              <a:buChar char="•"/>
            </a:pPr>
            <a:r>
              <a:rPr lang="en-US" dirty="0"/>
              <a:t>Effective instruction about print and its meaning enables teachers to be successful with high needs students.</a:t>
            </a:r>
          </a:p>
          <a:p>
            <a:pPr marL="566738" indent="-263525">
              <a:buNone/>
            </a:pPr>
            <a:r>
              <a:rPr lang="en-US" dirty="0"/>
              <a:t>  (Denton, </a:t>
            </a:r>
            <a:r>
              <a:rPr lang="en-US" dirty="0" err="1"/>
              <a:t>Foorman</a:t>
            </a:r>
            <a:r>
              <a:rPr lang="en-US" dirty="0"/>
              <a:t> and </a:t>
            </a:r>
            <a:r>
              <a:rPr lang="en-US" dirty="0" err="1"/>
              <a:t>Mathes</a:t>
            </a:r>
            <a:r>
              <a:rPr lang="en-US" dirty="0"/>
              <a:t>, 2003; </a:t>
            </a:r>
            <a:r>
              <a:rPr lang="en-US" dirty="0" err="1"/>
              <a:t>Foorman</a:t>
            </a:r>
            <a:r>
              <a:rPr lang="en-US" dirty="0"/>
              <a:t> et al., 2006; </a:t>
            </a:r>
            <a:r>
              <a:rPr lang="en-US" dirty="0" err="1"/>
              <a:t>Torgesen</a:t>
            </a:r>
            <a:r>
              <a:rPr lang="en-US" dirty="0"/>
              <a:t>, 2004)</a:t>
            </a:r>
            <a:endParaRPr lang="en-US" i="1" dirty="0"/>
          </a:p>
        </p:txBody>
      </p:sp>
    </p:spTree>
    <p:extLst>
      <p:ext uri="{BB962C8B-B14F-4D97-AF65-F5344CB8AC3E}">
        <p14:creationId xmlns:p14="http://schemas.microsoft.com/office/powerpoint/2010/main" val="3932631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Professional Development Resources for This Course</a:t>
            </a:r>
          </a:p>
        </p:txBody>
      </p:sp>
      <p:sp>
        <p:nvSpPr>
          <p:cNvPr id="3" name="Text Placeholder 2"/>
          <p:cNvSpPr>
            <a:spLocks noGrp="1"/>
          </p:cNvSpPr>
          <p:nvPr>
            <p:ph type="body" idx="1"/>
          </p:nvPr>
        </p:nvSpPr>
        <p:spPr>
          <a:xfrm>
            <a:off x="457200" y="1751434"/>
            <a:ext cx="4187952" cy="4525963"/>
          </a:xfrm>
        </p:spPr>
        <p:txBody>
          <a:bodyPr/>
          <a:lstStyle/>
          <a:p>
            <a:pPr marL="566738" indent="-261938"/>
            <a:r>
              <a:rPr lang="en-US" sz="2300" dirty="0"/>
              <a:t>Guidance Documents –  include descriptions of all key content.</a:t>
            </a:r>
          </a:p>
          <a:p>
            <a:pPr marL="304800" indent="0">
              <a:buNone/>
            </a:pPr>
            <a:endParaRPr lang="en-US" sz="2000" dirty="0"/>
          </a:p>
          <a:p>
            <a:pPr marL="566738" indent="-261938"/>
            <a:r>
              <a:rPr lang="en-US" sz="2300" dirty="0"/>
              <a:t>Course Modules – outline key content with related tasks.</a:t>
            </a:r>
          </a:p>
          <a:p>
            <a:pPr marL="566738" indent="-261938"/>
            <a:endParaRPr lang="en-US" sz="2000" dirty="0"/>
          </a:p>
          <a:p>
            <a:pPr marL="566738" indent="-261938"/>
            <a:r>
              <a:rPr lang="en-US" sz="2300" dirty="0"/>
              <a:t>Office Hours/ Live Webinars – offer feedback and answer questions.</a:t>
            </a:r>
          </a:p>
        </p:txBody>
      </p:sp>
      <p:pic>
        <p:nvPicPr>
          <p:cNvPr id="5" name="Picture 4"/>
          <p:cNvPicPr>
            <a:picLocks noChangeAspect="1"/>
          </p:cNvPicPr>
          <p:nvPr/>
        </p:nvPicPr>
        <p:blipFill>
          <a:blip r:embed="rId3"/>
          <a:stretch>
            <a:fillRect/>
          </a:stretch>
        </p:blipFill>
        <p:spPr>
          <a:xfrm rot="21033151">
            <a:off x="5213709" y="1850885"/>
            <a:ext cx="3162300" cy="4048125"/>
          </a:xfrm>
          <a:prstGeom prst="rect">
            <a:avLst/>
          </a:prstGeom>
        </p:spPr>
      </p:pic>
    </p:spTree>
    <p:extLst>
      <p:ext uri="{BB962C8B-B14F-4D97-AF65-F5344CB8AC3E}">
        <p14:creationId xmlns:p14="http://schemas.microsoft.com/office/powerpoint/2010/main" val="160892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Online Discussion</a:t>
            </a:r>
          </a:p>
        </p:txBody>
      </p:sp>
      <p:sp>
        <p:nvSpPr>
          <p:cNvPr id="3" name="Text Placeholder 2"/>
          <p:cNvSpPr>
            <a:spLocks noGrp="1"/>
          </p:cNvSpPr>
          <p:nvPr>
            <p:ph type="body" idx="1"/>
          </p:nvPr>
        </p:nvSpPr>
        <p:spPr>
          <a:xfrm>
            <a:off x="274320" y="1417636"/>
            <a:ext cx="8229600" cy="2217241"/>
          </a:xfrm>
        </p:spPr>
        <p:txBody>
          <a:bodyPr/>
          <a:lstStyle/>
          <a:p>
            <a:pPr marL="304792" indent="0">
              <a:buNone/>
            </a:pPr>
            <a:r>
              <a:rPr lang="en-US" dirty="0"/>
              <a:t>Each week when you see this slide and image, it signals a chance to engage in an online discussion.  Course instructors, SAP’s Literacy Team, and Core Advocates will be engaging with you in virtual discussions, collecting information about confusions or questions, and using that to plan office hours. This is your first discussion opportunity!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047" y="4120770"/>
            <a:ext cx="3173753" cy="2005393"/>
          </a:xfrm>
          <a:prstGeom prst="rect">
            <a:avLst/>
          </a:prstGeom>
        </p:spPr>
      </p:pic>
    </p:spTree>
    <p:extLst>
      <p:ext uri="{BB962C8B-B14F-4D97-AF65-F5344CB8AC3E}">
        <p14:creationId xmlns:p14="http://schemas.microsoft.com/office/powerpoint/2010/main" val="357055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74"/>
            <a:ext cx="8229600" cy="1143000"/>
          </a:xfrm>
        </p:spPr>
        <p:txBody>
          <a:bodyPr/>
          <a:lstStyle/>
          <a:p>
            <a:r>
              <a:rPr lang="en-US" dirty="0">
                <a:solidFill>
                  <a:srgbClr val="50524F"/>
                </a:solidFill>
              </a:rPr>
              <a:t>Online Discussion</a:t>
            </a:r>
          </a:p>
        </p:txBody>
      </p:sp>
      <p:sp>
        <p:nvSpPr>
          <p:cNvPr id="3" name="Text Placeholder 2"/>
          <p:cNvSpPr>
            <a:spLocks noGrp="1"/>
          </p:cNvSpPr>
          <p:nvPr>
            <p:ph type="body" idx="1"/>
          </p:nvPr>
        </p:nvSpPr>
        <p:spPr>
          <a:xfrm>
            <a:off x="457200" y="1473192"/>
            <a:ext cx="8229600" cy="4525963"/>
          </a:xfrm>
        </p:spPr>
        <p:txBody>
          <a:bodyPr/>
          <a:lstStyle/>
          <a:p>
            <a:pPr marL="304792" indent="0">
              <a:buNone/>
            </a:pPr>
            <a:r>
              <a:rPr lang="en-US" dirty="0"/>
              <a:t>What do you hope to get out of this course? Use this week’s chat to start a dialogue with other course participants!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047" y="3736173"/>
            <a:ext cx="3173753" cy="20053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17872579"/>
              </p:ext>
            </p:extLst>
          </p:nvPr>
        </p:nvGraphicFramePr>
        <p:xfrm>
          <a:off x="713232" y="3095733"/>
          <a:ext cx="4270797" cy="2987040"/>
        </p:xfrm>
        <a:graphic>
          <a:graphicData uri="http://schemas.openxmlformats.org/drawingml/2006/table">
            <a:tbl>
              <a:tblPr firstRow="1" bandRow="1">
                <a:tableStyleId>{295C2E68-A0DA-4108-AF7E-2E3958B79FE0}</a:tableStyleId>
              </a:tblPr>
              <a:tblGrid>
                <a:gridCol w="4270797">
                  <a:extLst>
                    <a:ext uri="{9D8B030D-6E8A-4147-A177-3AD203B41FA5}">
                      <a16:colId xmlns:a16="http://schemas.microsoft.com/office/drawing/2014/main" val="20000"/>
                    </a:ext>
                  </a:extLst>
                </a:gridCol>
              </a:tblGrid>
              <a:tr h="370840">
                <a:tc>
                  <a:txBody>
                    <a:bodyPr/>
                    <a:lstStyle/>
                    <a:p>
                      <a:pPr algn="ctr"/>
                      <a:r>
                        <a:rPr lang="en-US" sz="1500" dirty="0">
                          <a:latin typeface="Lucida Sans" panose="020B0602030504020204" pitchFamily="34" charset="0"/>
                        </a:rPr>
                        <a:t>Goals for the Course</a:t>
                      </a:r>
                    </a:p>
                  </a:txBody>
                  <a:tcPr/>
                </a:tc>
                <a:extLst>
                  <a:ext uri="{0D108BD9-81ED-4DB2-BD59-A6C34878D82A}">
                    <a16:rowId xmlns:a16="http://schemas.microsoft.com/office/drawing/2014/main" val="10000"/>
                  </a:ext>
                </a:extLst>
              </a:tr>
              <a:tr h="370840">
                <a:tc>
                  <a:txBody>
                    <a:bodyPr/>
                    <a:lstStyle/>
                    <a:p>
                      <a:pPr algn="ctr"/>
                      <a:r>
                        <a:rPr lang="en-US" sz="1500" dirty="0">
                          <a:latin typeface="Lucida Sans" panose="020B0602030504020204" pitchFamily="34" charset="0"/>
                        </a:rPr>
                        <a:t>To improve my own content</a:t>
                      </a:r>
                      <a:r>
                        <a:rPr lang="en-US" sz="1500" baseline="0" dirty="0">
                          <a:latin typeface="Lucida Sans" panose="020B0602030504020204" pitchFamily="34" charset="0"/>
                        </a:rPr>
                        <a:t> knowledge!</a:t>
                      </a:r>
                      <a:endParaRPr lang="en-US" sz="1500" dirty="0">
                        <a:latin typeface="Lucida Sans" panose="020B0602030504020204" pitchFamily="34" charset="0"/>
                      </a:endParaRPr>
                    </a:p>
                  </a:txBody>
                  <a:tcPr/>
                </a:tc>
                <a:extLst>
                  <a:ext uri="{0D108BD9-81ED-4DB2-BD59-A6C34878D82A}">
                    <a16:rowId xmlns:a16="http://schemas.microsoft.com/office/drawing/2014/main" val="10001"/>
                  </a:ext>
                </a:extLst>
              </a:tr>
              <a:tr h="370840">
                <a:tc>
                  <a:txBody>
                    <a:bodyPr/>
                    <a:lstStyle/>
                    <a:p>
                      <a:pPr algn="ctr"/>
                      <a:r>
                        <a:rPr lang="en-US" sz="1500" dirty="0">
                          <a:latin typeface="Lucida Sans" panose="020B0602030504020204" pitchFamily="34" charset="0"/>
                        </a:rPr>
                        <a:t>To support my school/district/organization</a:t>
                      </a:r>
                      <a:r>
                        <a:rPr lang="en-US" sz="1500" baseline="0" dirty="0">
                          <a:latin typeface="Lucida Sans" panose="020B0602030504020204" pitchFamily="34" charset="0"/>
                        </a:rPr>
                        <a:t> to purchase curriculum, make a change or better address foundational skills!</a:t>
                      </a:r>
                      <a:endParaRPr lang="en-US" sz="1500" dirty="0">
                        <a:latin typeface="Lucida Sans" panose="020B0602030504020204" pitchFamily="34" charset="0"/>
                      </a:endParaRPr>
                    </a:p>
                  </a:txBody>
                  <a:tcPr/>
                </a:tc>
                <a:extLst>
                  <a:ext uri="{0D108BD9-81ED-4DB2-BD59-A6C34878D82A}">
                    <a16:rowId xmlns:a16="http://schemas.microsoft.com/office/drawing/2014/main" val="10002"/>
                  </a:ext>
                </a:extLst>
              </a:tr>
              <a:tr h="370840">
                <a:tc>
                  <a:txBody>
                    <a:bodyPr/>
                    <a:lstStyle/>
                    <a:p>
                      <a:pPr algn="ctr"/>
                      <a:r>
                        <a:rPr lang="en-US" sz="1500" dirty="0">
                          <a:latin typeface="Lucida Sans" panose="020B0602030504020204" pitchFamily="34" charset="0"/>
                        </a:rPr>
                        <a:t>To learn new ideas</a:t>
                      </a:r>
                      <a:r>
                        <a:rPr lang="en-US" sz="1500" baseline="0" dirty="0">
                          <a:latin typeface="Lucida Sans" panose="020B0602030504020204" pitchFamily="34" charset="0"/>
                        </a:rPr>
                        <a:t> for improving students’ foundational skills!</a:t>
                      </a:r>
                      <a:endParaRPr lang="en-US" sz="1500" dirty="0">
                        <a:latin typeface="Lucida Sans" panose="020B0602030504020204" pitchFamily="34" charset="0"/>
                      </a:endParaRPr>
                    </a:p>
                  </a:txBody>
                  <a:tcPr/>
                </a:tc>
                <a:extLst>
                  <a:ext uri="{0D108BD9-81ED-4DB2-BD59-A6C34878D82A}">
                    <a16:rowId xmlns:a16="http://schemas.microsoft.com/office/drawing/2014/main" val="10003"/>
                  </a:ext>
                </a:extLst>
              </a:tr>
              <a:tr h="370840">
                <a:tc>
                  <a:txBody>
                    <a:bodyPr/>
                    <a:lstStyle/>
                    <a:p>
                      <a:pPr algn="ctr"/>
                      <a:r>
                        <a:rPr lang="en-US" sz="1500" dirty="0">
                          <a:latin typeface="Lucida Sans" panose="020B0602030504020204" pitchFamily="34" charset="0"/>
                        </a:rPr>
                        <a:t>To coach,</a:t>
                      </a:r>
                      <a:r>
                        <a:rPr lang="en-US" sz="1500" baseline="0" dirty="0">
                          <a:latin typeface="Lucida Sans" panose="020B0602030504020204" pitchFamily="34" charset="0"/>
                        </a:rPr>
                        <a:t> develop, or work with others on this content!</a:t>
                      </a:r>
                      <a:endParaRPr lang="en-US" sz="1500" dirty="0">
                        <a:latin typeface="Lucida Sans" panose="020B0602030504020204" pitchFamily="34" charset="0"/>
                      </a:endParaRPr>
                    </a:p>
                  </a:txBody>
                  <a:tcPr/>
                </a:tc>
                <a:extLst>
                  <a:ext uri="{0D108BD9-81ED-4DB2-BD59-A6C34878D82A}">
                    <a16:rowId xmlns:a16="http://schemas.microsoft.com/office/drawing/2014/main" val="10004"/>
                  </a:ext>
                </a:extLst>
              </a:tr>
              <a:tr h="370840">
                <a:tc>
                  <a:txBody>
                    <a:bodyPr/>
                    <a:lstStyle/>
                    <a:p>
                      <a:pPr algn="ctr"/>
                      <a:r>
                        <a:rPr lang="en-US" sz="1500" dirty="0">
                          <a:latin typeface="Lucida Sans" panose="020B0602030504020204" pitchFamily="34" charset="0"/>
                        </a:rPr>
                        <a:t>Other!  (Please specify)</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7922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426204" y="536284"/>
            <a:ext cx="8229600" cy="857251"/>
          </a:xfrm>
          <a:prstGeom prst="rect">
            <a:avLst/>
          </a:prstGeom>
          <a:noFill/>
          <a:ln>
            <a:noFill/>
          </a:ln>
        </p:spPr>
        <p:txBody>
          <a:bodyPr lIns="91425" tIns="91425" rIns="91425" bIns="91425" anchor="ctr" anchorCtr="0">
            <a:noAutofit/>
          </a:bodyPr>
          <a:lstStyle/>
          <a:p>
            <a:pPr>
              <a:buSzPct val="25000"/>
            </a:pPr>
            <a:r>
              <a:rPr lang="en" dirty="0"/>
              <a:t>Components of Foundational Skills</a:t>
            </a:r>
          </a:p>
        </p:txBody>
      </p:sp>
      <p:graphicFrame>
        <p:nvGraphicFramePr>
          <p:cNvPr id="1408" name="Shape 1408"/>
          <p:cNvGraphicFramePr/>
          <p:nvPr>
            <p:extLst>
              <p:ext uri="{D42A27DB-BD31-4B8C-83A1-F6EECF244321}">
                <p14:modId xmlns:p14="http://schemas.microsoft.com/office/powerpoint/2010/main" val="1972666234"/>
              </p:ext>
            </p:extLst>
          </p:nvPr>
        </p:nvGraphicFramePr>
        <p:xfrm>
          <a:off x="870858" y="1905000"/>
          <a:ext cx="7327745" cy="3317930"/>
        </p:xfrm>
        <a:graphic>
          <a:graphicData uri="http://schemas.openxmlformats.org/drawingml/2006/table">
            <a:tbl>
              <a:tblPr firstRow="1" bandRow="1">
                <a:noFill/>
                <a:tableStyleId>{295C2E68-A0DA-4108-AF7E-2E3958B79FE0}</a:tableStyleId>
              </a:tblPr>
              <a:tblGrid>
                <a:gridCol w="7327745">
                  <a:extLst>
                    <a:ext uri="{9D8B030D-6E8A-4147-A177-3AD203B41FA5}">
                      <a16:colId xmlns:a16="http://schemas.microsoft.com/office/drawing/2014/main" val="20000"/>
                    </a:ext>
                  </a:extLst>
                </a:gridCol>
              </a:tblGrid>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1"/>
                          </a:solidFill>
                          <a:latin typeface="Lucida Sans"/>
                          <a:ea typeface="Lucida Sans"/>
                          <a:cs typeface="Lucida Sans"/>
                          <a:sym typeface="Lucida Sans"/>
                        </a:rPr>
                        <a:t>Common Core Standards</a:t>
                      </a:r>
                    </a:p>
                  </a:txBody>
                  <a:tcPr marL="63500" marR="63500" marT="47625" marB="47625" anchor="ctr"/>
                </a:tc>
                <a:extLst>
                  <a:ext uri="{0D108BD9-81ED-4DB2-BD59-A6C34878D82A}">
                    <a16:rowId xmlns:a16="http://schemas.microsoft.com/office/drawing/2014/main" val="10000"/>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Print Concepts</a:t>
                      </a:r>
                    </a:p>
                  </a:txBody>
                  <a:tcPr marL="63500" marR="63500" marT="47625" marB="47625" anchor="ctr"/>
                </a:tc>
                <a:extLst>
                  <a:ext uri="{0D108BD9-81ED-4DB2-BD59-A6C34878D82A}">
                    <a16:rowId xmlns:a16="http://schemas.microsoft.com/office/drawing/2014/main" val="10001"/>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Phonological Awareness</a:t>
                      </a:r>
                    </a:p>
                  </a:txBody>
                  <a:tcPr marL="63500" marR="63500" marT="47625" marB="47625" anchor="ctr"/>
                </a:tc>
                <a:extLst>
                  <a:ext uri="{0D108BD9-81ED-4DB2-BD59-A6C34878D82A}">
                    <a16:rowId xmlns:a16="http://schemas.microsoft.com/office/drawing/2014/main" val="10002"/>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Phonics and Word Recognition</a:t>
                      </a:r>
                    </a:p>
                  </a:txBody>
                  <a:tcPr marL="63500" marR="63500" marT="47625" marB="47625" anchor="ctr"/>
                </a:tc>
                <a:extLst>
                  <a:ext uri="{0D108BD9-81ED-4DB2-BD59-A6C34878D82A}">
                    <a16:rowId xmlns:a16="http://schemas.microsoft.com/office/drawing/2014/main" val="10003"/>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Fluency</a:t>
                      </a:r>
                    </a:p>
                  </a:txBody>
                  <a:tcPr marL="63500" marR="63500" marT="47625" marB="4762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8301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566928" y="439264"/>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Print Concepts</a:t>
            </a:r>
          </a:p>
        </p:txBody>
      </p:sp>
      <p:sp>
        <p:nvSpPr>
          <p:cNvPr id="1414" name="Shape 1414"/>
          <p:cNvSpPr txBox="1">
            <a:spLocks noGrp="1"/>
          </p:cNvSpPr>
          <p:nvPr>
            <p:ph type="body" idx="1"/>
          </p:nvPr>
        </p:nvSpPr>
        <p:spPr>
          <a:xfrm>
            <a:off x="369651" y="1917098"/>
            <a:ext cx="8426877"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dirty="0">
                <a:solidFill>
                  <a:srgbClr val="22A469"/>
                </a:solidFill>
              </a:rPr>
              <a:t>Description: </a:t>
            </a:r>
          </a:p>
          <a:p>
            <a:pPr marL="152396" indent="0">
              <a:spcBef>
                <a:spcPts val="0"/>
              </a:spcBef>
              <a:buSzPct val="25000"/>
              <a:buNone/>
            </a:pPr>
            <a:r>
              <a:rPr lang="en" dirty="0">
                <a:solidFill>
                  <a:schemeClr val="bg2"/>
                </a:solidFill>
              </a:rPr>
              <a:t>The organization and basic features of print.</a:t>
            </a: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200" dirty="0">
                <a:solidFill>
                  <a:srgbClr val="22A469"/>
                </a:solidFill>
              </a:rPr>
              <a:t>Kindergarten:</a:t>
            </a:r>
          </a:p>
          <a:p>
            <a:pPr marL="152396" indent="0">
              <a:spcBef>
                <a:spcPts val="0"/>
              </a:spcBef>
              <a:buSzPct val="25000"/>
              <a:buNone/>
            </a:pPr>
            <a:r>
              <a:rPr lang="en" sz="2200" b="1" dirty="0">
                <a:solidFill>
                  <a:schemeClr val="bg2"/>
                </a:solidFill>
              </a:rPr>
              <a:t>Knowledge of words </a:t>
            </a:r>
            <a:r>
              <a:rPr lang="en" sz="2200" dirty="0">
                <a:solidFill>
                  <a:schemeClr val="bg2"/>
                </a:solidFill>
              </a:rPr>
              <a:t>– they use letters to represent spoken words, they go from left to right, top to bottom, they are separated by spaces on the page.</a:t>
            </a:r>
          </a:p>
          <a:p>
            <a:pPr marL="152396" indent="0">
              <a:spcBef>
                <a:spcPts val="0"/>
              </a:spcBef>
              <a:buSzPct val="25000"/>
              <a:buNone/>
            </a:pPr>
            <a:r>
              <a:rPr lang="en" sz="2200" b="1" dirty="0">
                <a:solidFill>
                  <a:schemeClr val="bg2"/>
                </a:solidFill>
              </a:rPr>
              <a:t>Knowledge of letters </a:t>
            </a:r>
            <a:r>
              <a:rPr lang="en" sz="2200" dirty="0">
                <a:solidFill>
                  <a:schemeClr val="bg2"/>
                </a:solidFill>
              </a:rPr>
              <a:t>– how they look in print and the sounds they make.</a:t>
            </a:r>
            <a:endParaRPr lang="en" sz="2200" b="1" dirty="0">
              <a:solidFill>
                <a:schemeClr val="bg2"/>
              </a:solidFill>
            </a:endParaRP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200" dirty="0">
                <a:solidFill>
                  <a:srgbClr val="22A469"/>
                </a:solidFill>
              </a:rPr>
              <a:t>First grade:</a:t>
            </a:r>
          </a:p>
          <a:p>
            <a:pPr marL="152396" indent="0">
              <a:spcBef>
                <a:spcPts val="0"/>
              </a:spcBef>
              <a:buSzPct val="25000"/>
              <a:buNone/>
            </a:pPr>
            <a:r>
              <a:rPr lang="en" sz="2200" b="1" dirty="0">
                <a:solidFill>
                  <a:schemeClr val="bg2"/>
                </a:solidFill>
              </a:rPr>
              <a:t>Knowledge of sentences – </a:t>
            </a:r>
            <a:r>
              <a:rPr lang="en" sz="2200" dirty="0">
                <a:solidFill>
                  <a:schemeClr val="bg2"/>
                </a:solidFill>
              </a:rPr>
              <a:t>capitalization and punctuation.</a:t>
            </a:r>
            <a:endParaRPr lang="en" sz="2200" b="1" dirty="0">
              <a:solidFill>
                <a:schemeClr val="bg2"/>
              </a:solidFill>
            </a:endParaRPr>
          </a:p>
          <a:p>
            <a:pPr marL="152396" indent="0">
              <a:spcBef>
                <a:spcPts val="0"/>
              </a:spcBef>
              <a:buSzPct val="25000"/>
              <a:buNone/>
            </a:pPr>
            <a:endParaRPr lang="en" dirty="0">
              <a:solidFill>
                <a:schemeClr val="bg2"/>
              </a:solidFill>
            </a:endParaRPr>
          </a:p>
          <a:p>
            <a:pPr marL="152396" indent="0">
              <a:buSzPct val="25000"/>
              <a:buNone/>
            </a:pPr>
            <a:endParaRPr lang="en-US" dirty="0">
              <a:solidFill>
                <a:schemeClr val="bg2"/>
              </a:solidFill>
            </a:endParaRPr>
          </a:p>
          <a:p>
            <a:pPr marL="152396" indent="0">
              <a:buSzPct val="25000"/>
              <a:buNone/>
            </a:pPr>
            <a:endParaRPr dirty="0">
              <a:solidFill>
                <a:schemeClr val="bg2"/>
              </a:solidFill>
            </a:endParaRPr>
          </a:p>
        </p:txBody>
      </p:sp>
      <p:sp>
        <p:nvSpPr>
          <p:cNvPr id="3" name="Up Arrow 2"/>
          <p:cNvSpPr/>
          <p:nvPr/>
        </p:nvSpPr>
        <p:spPr>
          <a:xfrm>
            <a:off x="2450591" y="5005453"/>
            <a:ext cx="307893" cy="6638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C44F438-F5B6-4C0C-BE0C-EFC6586E0BDA}"/>
              </a:ext>
            </a:extLst>
          </p:cNvPr>
          <p:cNvGrpSpPr/>
          <p:nvPr/>
        </p:nvGrpSpPr>
        <p:grpSpPr>
          <a:xfrm>
            <a:off x="3694178" y="414322"/>
            <a:ext cx="4897931" cy="1051777"/>
            <a:chOff x="3636336" y="271127"/>
            <a:chExt cx="4897931" cy="1051777"/>
          </a:xfrm>
        </p:grpSpPr>
        <p:sp>
          <p:nvSpPr>
            <p:cNvPr id="7" name="Rectangle: Rounded Corners 6">
              <a:extLst>
                <a:ext uri="{FF2B5EF4-FFF2-40B4-BE49-F238E27FC236}">
                  <a16:creationId xmlns:a16="http://schemas.microsoft.com/office/drawing/2014/main" id="{893BC001-3564-47DD-8EDD-9FB274DDE9B5}"/>
                </a:ext>
              </a:extLst>
            </p:cNvPr>
            <p:cNvSpPr/>
            <p:nvPr/>
          </p:nvSpPr>
          <p:spPr>
            <a:xfrm>
              <a:off x="5326819" y="271127"/>
              <a:ext cx="1516965" cy="1031358"/>
            </a:xfrm>
            <a:prstGeom prst="roundRect">
              <a:avLst/>
            </a:prstGeom>
            <a:gradFill>
              <a:gsLst>
                <a:gs pos="0">
                  <a:srgbClr val="17A96A"/>
                </a:gs>
                <a:gs pos="100000">
                  <a:schemeClr val="bg1">
                    <a:lumMod val="95000"/>
                  </a:schemeClr>
                </a:gs>
                <a:gs pos="13000">
                  <a:srgbClr val="79C5A4"/>
                </a:gs>
                <a:gs pos="39000">
                  <a:srgbClr val="D4F2D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9707A2A-5A7E-4E49-936B-E72FB299468E}"/>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Extract 8">
              <a:extLst>
                <a:ext uri="{FF2B5EF4-FFF2-40B4-BE49-F238E27FC236}">
                  <a16:creationId xmlns:a16="http://schemas.microsoft.com/office/drawing/2014/main" id="{D4A49A15-8CE1-4E26-B950-E6A0D0BE5012}"/>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5BC8A1AA-B1D7-479F-9956-EF8BD39E8B2B}"/>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1" name="Rectangle: Rounded Corners 10">
              <a:extLst>
                <a:ext uri="{FF2B5EF4-FFF2-40B4-BE49-F238E27FC236}">
                  <a16:creationId xmlns:a16="http://schemas.microsoft.com/office/drawing/2014/main" id="{A9856E4B-3A2C-46C9-B533-C7B5D42C217C}"/>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624BBB7A-F0F1-420F-B854-DAE970CDB1CD}"/>
                </a:ext>
              </a:extLst>
            </p:cNvPr>
            <p:cNvSpPr/>
            <p:nvPr/>
          </p:nvSpPr>
          <p:spPr>
            <a:xfrm rot="5400000">
              <a:off x="6708715" y="55918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2984F4EA-B16A-4E08-8C0A-57277D35F824}"/>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2"/>
                  </a:solidFill>
                  <a:latin typeface="Lucida Sans" panose="020B0602030504020204" pitchFamily="34" charset="0"/>
                </a:rPr>
                <a:t>1</a:t>
              </a:r>
            </a:p>
          </p:txBody>
        </p:sp>
        <p:sp>
          <p:nvSpPr>
            <p:cNvPr id="14" name="TextBox 13">
              <a:extLst>
                <a:ext uri="{FF2B5EF4-FFF2-40B4-BE49-F238E27FC236}">
                  <a16:creationId xmlns:a16="http://schemas.microsoft.com/office/drawing/2014/main" id="{F7AD11A0-3B40-46CF-AAB0-6EC15E4823F6}"/>
                </a:ext>
              </a:extLst>
            </p:cNvPr>
            <p:cNvSpPr txBox="1"/>
            <p:nvPr/>
          </p:nvSpPr>
          <p:spPr>
            <a:xfrm>
              <a:off x="7524280" y="271127"/>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15" name="TextBox 14">
              <a:extLst>
                <a:ext uri="{FF2B5EF4-FFF2-40B4-BE49-F238E27FC236}">
                  <a16:creationId xmlns:a16="http://schemas.microsoft.com/office/drawing/2014/main" id="{565F9C00-72EE-441C-8DA8-1CB7F36FB38A}"/>
                </a:ext>
              </a:extLst>
            </p:cNvPr>
            <p:cNvSpPr txBox="1"/>
            <p:nvPr/>
          </p:nvSpPr>
          <p:spPr>
            <a:xfrm>
              <a:off x="7336909" y="945724"/>
              <a:ext cx="1105785" cy="292388"/>
            </a:xfrm>
            <a:prstGeom prst="rect">
              <a:avLst/>
            </a:prstGeom>
            <a:noFill/>
          </p:spPr>
          <p:txBody>
            <a:bodyPr wrap="square" rtlCol="0">
              <a:spAutoFit/>
            </a:bodyPr>
            <a:lstStyle/>
            <a:p>
              <a:r>
                <a:rPr lang="en-US" sz="1300" dirty="0">
                  <a:solidFill>
                    <a:schemeClr val="bg2">
                      <a:lumMod val="75000"/>
                    </a:schemeClr>
                  </a:solidFill>
                  <a:latin typeface="Lucida Sans" panose="020B0602030504020204" pitchFamily="34" charset="0"/>
                </a:rPr>
                <a:t>Complete</a:t>
              </a:r>
            </a:p>
          </p:txBody>
        </p:sp>
      </p:grpSp>
    </p:spTree>
    <p:extLst>
      <p:ext uri="{BB962C8B-B14F-4D97-AF65-F5344CB8AC3E}">
        <p14:creationId xmlns:p14="http://schemas.microsoft.com/office/powerpoint/2010/main" val="410105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title"/>
          </p:nvPr>
        </p:nvSpPr>
        <p:spPr>
          <a:xfrm>
            <a:off x="457201" y="403096"/>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Considerations for Teaching Print Concepts</a:t>
            </a:r>
          </a:p>
        </p:txBody>
      </p:sp>
      <p:sp>
        <p:nvSpPr>
          <p:cNvPr id="1420" name="Shape 1420"/>
          <p:cNvSpPr txBox="1">
            <a:spLocks noGrp="1"/>
          </p:cNvSpPr>
          <p:nvPr>
            <p:ph type="body" idx="1"/>
          </p:nvPr>
        </p:nvSpPr>
        <p:spPr>
          <a:xfrm>
            <a:off x="830599" y="1714763"/>
            <a:ext cx="3293389" cy="479820"/>
          </a:xfrm>
          <a:prstGeom prst="rect">
            <a:avLst/>
          </a:prstGeom>
          <a:noFill/>
          <a:ln>
            <a:noFill/>
          </a:ln>
        </p:spPr>
        <p:txBody>
          <a:bodyPr lIns="91425" tIns="91425" rIns="91425" bIns="91425" anchor="b" anchorCtr="0">
            <a:noAutofit/>
          </a:bodyPr>
          <a:lstStyle/>
          <a:p>
            <a:pPr>
              <a:spcBef>
                <a:spcPts val="0"/>
              </a:spcBef>
              <a:buSzPct val="25000"/>
            </a:pPr>
            <a:r>
              <a:rPr lang="en" dirty="0">
                <a:solidFill>
                  <a:schemeClr val="accent2"/>
                </a:solidFill>
              </a:rPr>
              <a:t>Kindergarten</a:t>
            </a:r>
            <a:r>
              <a:rPr lang="en" dirty="0"/>
              <a:t>	</a:t>
            </a:r>
          </a:p>
        </p:txBody>
      </p:sp>
      <p:sp>
        <p:nvSpPr>
          <p:cNvPr id="1421" name="Shape 1421"/>
          <p:cNvSpPr txBox="1">
            <a:spLocks noGrp="1"/>
          </p:cNvSpPr>
          <p:nvPr>
            <p:ph type="body" idx="2"/>
          </p:nvPr>
        </p:nvSpPr>
        <p:spPr>
          <a:xfrm>
            <a:off x="457201" y="2194583"/>
            <a:ext cx="4040187" cy="3776501"/>
          </a:xfrm>
          <a:prstGeom prst="rect">
            <a:avLst/>
          </a:prstGeom>
          <a:noFill/>
          <a:ln>
            <a:noFill/>
          </a:ln>
        </p:spPr>
        <p:txBody>
          <a:bodyPr lIns="91425" tIns="91425" rIns="91425" bIns="91425" anchor="t" anchorCtr="0">
            <a:noAutofit/>
          </a:bodyPr>
          <a:lstStyle/>
          <a:p>
            <a:pPr marL="495296" indent="-342900">
              <a:spcBef>
                <a:spcPts val="0"/>
              </a:spcBef>
            </a:pPr>
            <a:r>
              <a:rPr lang="en" dirty="0">
                <a:solidFill>
                  <a:srgbClr val="50524F"/>
                </a:solidFill>
              </a:rPr>
              <a:t>Familiarity will vary based on past experience.</a:t>
            </a:r>
          </a:p>
          <a:p>
            <a:pPr marL="495296" indent="-342900"/>
            <a:r>
              <a:rPr lang="en" dirty="0">
                <a:solidFill>
                  <a:srgbClr val="50524F"/>
                </a:solidFill>
              </a:rPr>
              <a:t>Should not take much teaching time in isolation.</a:t>
            </a:r>
          </a:p>
          <a:p>
            <a:pPr marL="495296" indent="-342900"/>
            <a:r>
              <a:rPr lang="en" dirty="0">
                <a:solidFill>
                  <a:srgbClr val="50524F"/>
                </a:solidFill>
              </a:rPr>
              <a:t>Reinforce with all book-based experiences, including read aloud.</a:t>
            </a:r>
          </a:p>
        </p:txBody>
      </p:sp>
      <p:sp>
        <p:nvSpPr>
          <p:cNvPr id="1422" name="Shape 1422"/>
          <p:cNvSpPr txBox="1">
            <a:spLocks noGrp="1"/>
          </p:cNvSpPr>
          <p:nvPr>
            <p:ph type="body" idx="3"/>
          </p:nvPr>
        </p:nvSpPr>
        <p:spPr>
          <a:xfrm>
            <a:off x="5129350" y="1714762"/>
            <a:ext cx="3073128" cy="479821"/>
          </a:xfrm>
          <a:prstGeom prst="rect">
            <a:avLst/>
          </a:prstGeom>
          <a:noFill/>
          <a:ln>
            <a:noFill/>
          </a:ln>
        </p:spPr>
        <p:txBody>
          <a:bodyPr lIns="91425" tIns="91425" rIns="91425" bIns="91425" anchor="b" anchorCtr="0">
            <a:noAutofit/>
          </a:bodyPr>
          <a:lstStyle/>
          <a:p>
            <a:pPr>
              <a:spcBef>
                <a:spcPts val="0"/>
              </a:spcBef>
              <a:buSzPct val="25000"/>
            </a:pPr>
            <a:r>
              <a:rPr lang="en" dirty="0">
                <a:solidFill>
                  <a:schemeClr val="accent2"/>
                </a:solidFill>
              </a:rPr>
              <a:t>First Grade</a:t>
            </a:r>
          </a:p>
        </p:txBody>
      </p:sp>
      <p:sp>
        <p:nvSpPr>
          <p:cNvPr id="1423" name="Shape 1423"/>
          <p:cNvSpPr txBox="1">
            <a:spLocks noGrp="1"/>
          </p:cNvSpPr>
          <p:nvPr>
            <p:ph type="body" idx="4"/>
          </p:nvPr>
        </p:nvSpPr>
        <p:spPr>
          <a:xfrm>
            <a:off x="4645028" y="2246162"/>
            <a:ext cx="4041773" cy="2963465"/>
          </a:xfrm>
          <a:prstGeom prst="rect">
            <a:avLst/>
          </a:prstGeom>
          <a:noFill/>
          <a:ln>
            <a:noFill/>
          </a:ln>
        </p:spPr>
        <p:txBody>
          <a:bodyPr lIns="91425" tIns="91425" rIns="91425" bIns="91425" anchor="t" anchorCtr="0">
            <a:noAutofit/>
          </a:bodyPr>
          <a:lstStyle/>
          <a:p>
            <a:pPr marL="495296" indent="-342900"/>
            <a:r>
              <a:rPr lang="en" dirty="0">
                <a:solidFill>
                  <a:srgbClr val="50524F"/>
                </a:solidFill>
              </a:rPr>
              <a:t>Very limited teaching time – embed in other instruction.</a:t>
            </a:r>
          </a:p>
          <a:p>
            <a:pPr indent="-190495">
              <a:buNone/>
            </a:pPr>
            <a:endParaRPr dirty="0"/>
          </a:p>
        </p:txBody>
      </p:sp>
    </p:spTree>
    <p:extLst>
      <p:ext uri="{BB962C8B-B14F-4D97-AF65-F5344CB8AC3E}">
        <p14:creationId xmlns:p14="http://schemas.microsoft.com/office/powerpoint/2010/main" val="690383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Shape 1428"/>
          <p:cNvSpPr txBox="1">
            <a:spLocks noGrp="1"/>
          </p:cNvSpPr>
          <p:nvPr>
            <p:ph type="title"/>
          </p:nvPr>
        </p:nvSpPr>
        <p:spPr>
          <a:xfrm>
            <a:off x="457203" y="340386"/>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Examples of Reinforcement</a:t>
            </a:r>
          </a:p>
        </p:txBody>
      </p:sp>
      <p:sp>
        <p:nvSpPr>
          <p:cNvPr id="1429" name="Shape 1429"/>
          <p:cNvSpPr txBox="1">
            <a:spLocks noGrp="1"/>
          </p:cNvSpPr>
          <p:nvPr>
            <p:ph type="body" idx="1"/>
          </p:nvPr>
        </p:nvSpPr>
        <p:spPr>
          <a:xfrm>
            <a:off x="523967" y="1673125"/>
            <a:ext cx="3704309" cy="4453355"/>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2300" i="1" dirty="0"/>
              <a:t>“Boys and Girls, I’m going to read you this letter from the principal. Let’s see – here’s the top line where I begin.”</a:t>
            </a:r>
          </a:p>
          <a:p>
            <a:pPr marL="152396" indent="0">
              <a:buSzPct val="25000"/>
              <a:buNone/>
            </a:pPr>
            <a:endParaRPr sz="2300" i="1" dirty="0"/>
          </a:p>
          <a:p>
            <a:pPr marL="152396" indent="0">
              <a:buSzPct val="25000"/>
              <a:buNone/>
            </a:pPr>
            <a:r>
              <a:rPr lang="en" sz="2300" i="1" dirty="0"/>
              <a:t>“Whoops, I skipped this section, I see there are still words under the picture before I move to the next page.”</a:t>
            </a:r>
          </a:p>
        </p:txBody>
      </p:sp>
      <p:pic>
        <p:nvPicPr>
          <p:cNvPr id="1430" name="Shape 1430"/>
          <p:cNvPicPr preferRelativeResize="0"/>
          <p:nvPr/>
        </p:nvPicPr>
        <p:blipFill rotWithShape="1">
          <a:blip r:embed="rId3">
            <a:alphaModFix/>
          </a:blip>
          <a:srcRect/>
          <a:stretch/>
        </p:blipFill>
        <p:spPr>
          <a:xfrm>
            <a:off x="4374712" y="2831437"/>
            <a:ext cx="4312091" cy="1669587"/>
          </a:xfrm>
          <a:prstGeom prst="rect">
            <a:avLst/>
          </a:prstGeom>
          <a:noFill/>
          <a:ln>
            <a:noFill/>
          </a:ln>
        </p:spPr>
      </p:pic>
    </p:spTree>
    <p:extLst>
      <p:ext uri="{BB962C8B-B14F-4D97-AF65-F5344CB8AC3E}">
        <p14:creationId xmlns:p14="http://schemas.microsoft.com/office/powerpoint/2010/main" val="483194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614437" y="590453"/>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Phonological</a:t>
            </a:r>
            <a:br>
              <a:rPr lang="en" dirty="0">
                <a:solidFill>
                  <a:srgbClr val="50524F"/>
                </a:solidFill>
              </a:rPr>
            </a:br>
            <a:r>
              <a:rPr lang="en" dirty="0">
                <a:solidFill>
                  <a:srgbClr val="50524F"/>
                </a:solidFill>
              </a:rPr>
              <a:t>Awareness</a:t>
            </a:r>
          </a:p>
        </p:txBody>
      </p:sp>
      <p:sp>
        <p:nvSpPr>
          <p:cNvPr id="1414" name="Shape 1414"/>
          <p:cNvSpPr txBox="1">
            <a:spLocks noGrp="1"/>
          </p:cNvSpPr>
          <p:nvPr>
            <p:ph type="body" idx="1"/>
          </p:nvPr>
        </p:nvSpPr>
        <p:spPr>
          <a:xfrm>
            <a:off x="529457" y="1851158"/>
            <a:ext cx="8314580"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2200" dirty="0">
                <a:solidFill>
                  <a:schemeClr val="accent2"/>
                </a:solidFill>
              </a:rPr>
              <a:t>Description: </a:t>
            </a:r>
          </a:p>
          <a:p>
            <a:pPr marL="152396" indent="0">
              <a:spcBef>
                <a:spcPts val="0"/>
              </a:spcBef>
              <a:buSzPct val="25000"/>
              <a:buNone/>
            </a:pPr>
            <a:r>
              <a:rPr lang="en" sz="2200" dirty="0">
                <a:solidFill>
                  <a:srgbClr val="50524F"/>
                </a:solidFill>
              </a:rPr>
              <a:t>Understanding of </a:t>
            </a:r>
            <a:r>
              <a:rPr lang="en" sz="2200" b="1" dirty="0">
                <a:solidFill>
                  <a:srgbClr val="50524F"/>
                </a:solidFill>
              </a:rPr>
              <a:t>spoken </a:t>
            </a:r>
            <a:r>
              <a:rPr lang="en" sz="2200" dirty="0">
                <a:solidFill>
                  <a:srgbClr val="50524F"/>
                </a:solidFill>
              </a:rPr>
              <a:t>words, syllables, and sounds (phonemes).</a:t>
            </a: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000" dirty="0">
                <a:solidFill>
                  <a:schemeClr val="accent2"/>
                </a:solidFill>
              </a:rPr>
              <a:t>Kindergarten:</a:t>
            </a:r>
          </a:p>
          <a:p>
            <a:pPr marL="152396" indent="0">
              <a:spcBef>
                <a:spcPts val="0"/>
              </a:spcBef>
              <a:buSzPct val="25000"/>
              <a:buNone/>
            </a:pPr>
            <a:r>
              <a:rPr lang="en" sz="2000" b="1" dirty="0">
                <a:solidFill>
                  <a:srgbClr val="50524F"/>
                </a:solidFill>
              </a:rPr>
              <a:t>Knowledge of rhyme, syllables, and onset/rime</a:t>
            </a:r>
          </a:p>
          <a:p>
            <a:pPr marL="152396" indent="0">
              <a:spcBef>
                <a:spcPts val="0"/>
              </a:spcBef>
              <a:buSzPct val="25000"/>
              <a:buNone/>
            </a:pPr>
            <a:r>
              <a:rPr lang="en" sz="2000" b="1" dirty="0">
                <a:solidFill>
                  <a:srgbClr val="50524F"/>
                </a:solidFill>
              </a:rPr>
              <a:t>Knowledge of phonemes </a:t>
            </a:r>
            <a:r>
              <a:rPr lang="en" sz="2000" dirty="0">
                <a:solidFill>
                  <a:srgbClr val="50524F"/>
                </a:solidFill>
              </a:rPr>
              <a:t>– identify/pronounce the initial, medial, and final sounds of consonant-vowel-consonant words; add/substitute phonemes.</a:t>
            </a: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000" dirty="0">
                <a:solidFill>
                  <a:schemeClr val="accent2"/>
                </a:solidFill>
              </a:rPr>
              <a:t>First grade:</a:t>
            </a:r>
          </a:p>
          <a:p>
            <a:pPr marL="152396" indent="0">
              <a:spcBef>
                <a:spcPts val="0"/>
              </a:spcBef>
              <a:buSzPct val="25000"/>
              <a:buNone/>
            </a:pPr>
            <a:r>
              <a:rPr lang="en" sz="2000" b="1" dirty="0">
                <a:solidFill>
                  <a:srgbClr val="50524F"/>
                </a:solidFill>
              </a:rPr>
              <a:t>Knowledge of syllables – </a:t>
            </a:r>
            <a:r>
              <a:rPr lang="en" sz="2000" dirty="0">
                <a:solidFill>
                  <a:srgbClr val="50524F"/>
                </a:solidFill>
              </a:rPr>
              <a:t>blending and segmenting.</a:t>
            </a:r>
          </a:p>
          <a:p>
            <a:pPr marL="152396" indent="0">
              <a:spcBef>
                <a:spcPts val="0"/>
              </a:spcBef>
              <a:buSzPct val="25000"/>
              <a:buNone/>
            </a:pPr>
            <a:r>
              <a:rPr lang="en" sz="2000" b="1" dirty="0">
                <a:solidFill>
                  <a:srgbClr val="50524F"/>
                </a:solidFill>
              </a:rPr>
              <a:t>Knowledge of phonemes – </a:t>
            </a:r>
            <a:r>
              <a:rPr lang="en" sz="2000" dirty="0">
                <a:solidFill>
                  <a:srgbClr val="50524F"/>
                </a:solidFill>
              </a:rPr>
              <a:t>distinguishing short/long vowels, isolating/identifying initial, medial, and final sounds.</a:t>
            </a:r>
            <a:endParaRPr lang="en" dirty="0">
              <a:solidFill>
                <a:srgbClr val="50524F"/>
              </a:solidFill>
            </a:endParaRPr>
          </a:p>
          <a:p>
            <a:pPr marL="152396" indent="0">
              <a:buSzPct val="25000"/>
              <a:buNone/>
            </a:pPr>
            <a:endParaRPr lang="en-US" dirty="0">
              <a:solidFill>
                <a:schemeClr val="bg2"/>
              </a:solidFill>
            </a:endParaRPr>
          </a:p>
          <a:p>
            <a:pPr marL="152396" indent="0">
              <a:buSzPct val="25000"/>
              <a:buNone/>
            </a:pPr>
            <a:endParaRPr dirty="0">
              <a:solidFill>
                <a:schemeClr val="bg2"/>
              </a:solidFill>
            </a:endParaRPr>
          </a:p>
        </p:txBody>
      </p:sp>
      <p:grpSp>
        <p:nvGrpSpPr>
          <p:cNvPr id="5" name="Group 4">
            <a:extLst>
              <a:ext uri="{FF2B5EF4-FFF2-40B4-BE49-F238E27FC236}">
                <a16:creationId xmlns:a16="http://schemas.microsoft.com/office/drawing/2014/main" id="{ACC75D85-226F-461E-BB54-F4CEF22CA518}"/>
              </a:ext>
            </a:extLst>
          </p:cNvPr>
          <p:cNvGrpSpPr/>
          <p:nvPr/>
        </p:nvGrpSpPr>
        <p:grpSpPr>
          <a:xfrm>
            <a:off x="3949570" y="478807"/>
            <a:ext cx="4897931" cy="1051777"/>
            <a:chOff x="3636336" y="271127"/>
            <a:chExt cx="4897931" cy="1051777"/>
          </a:xfrm>
        </p:grpSpPr>
        <p:sp>
          <p:nvSpPr>
            <p:cNvPr id="6" name="Rectangle: Rounded Corners 5">
              <a:extLst>
                <a:ext uri="{FF2B5EF4-FFF2-40B4-BE49-F238E27FC236}">
                  <a16:creationId xmlns:a16="http://schemas.microsoft.com/office/drawing/2014/main" id="{9F93492A-8D5F-48E7-A597-524609AD7D3B}"/>
                </a:ext>
              </a:extLst>
            </p:cNvPr>
            <p:cNvSpPr/>
            <p:nvPr/>
          </p:nvSpPr>
          <p:spPr>
            <a:xfrm>
              <a:off x="5326819" y="271127"/>
              <a:ext cx="1516965" cy="1031358"/>
            </a:xfrm>
            <a:prstGeom prst="roundRect">
              <a:avLst/>
            </a:prstGeom>
            <a:gradFill>
              <a:gsLst>
                <a:gs pos="33000">
                  <a:srgbClr val="17A96A"/>
                </a:gs>
                <a:gs pos="100000">
                  <a:srgbClr val="D4F2DB"/>
                </a:gs>
                <a:gs pos="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4FC01EE-CD90-4648-9754-3F4B5C7C6054}"/>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5F7AEE81-D472-44CD-B939-F8C7D6E4003C}"/>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12AA1487-F703-46A7-84AE-CF556A2D7570}"/>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9FBC2A64-83A8-4000-A77F-212F793A079C}"/>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B67B26BF-B2EE-4F68-853D-23DB7E545CD9}"/>
                </a:ext>
              </a:extLst>
            </p:cNvPr>
            <p:cNvSpPr/>
            <p:nvPr/>
          </p:nvSpPr>
          <p:spPr>
            <a:xfrm rot="5400000">
              <a:off x="6687464" y="56898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71B8435B-10C5-46E0-BA3F-DBFE2A045F8A}"/>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13" name="TextBox 12">
              <a:extLst>
                <a:ext uri="{FF2B5EF4-FFF2-40B4-BE49-F238E27FC236}">
                  <a16:creationId xmlns:a16="http://schemas.microsoft.com/office/drawing/2014/main" id="{3AC0C4A6-52B6-424A-B842-60B914E6F269}"/>
                </a:ext>
              </a:extLst>
            </p:cNvPr>
            <p:cNvSpPr txBox="1"/>
            <p:nvPr/>
          </p:nvSpPr>
          <p:spPr>
            <a:xfrm>
              <a:off x="7492438" y="30119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14" name="TextBox 13">
              <a:extLst>
                <a:ext uri="{FF2B5EF4-FFF2-40B4-BE49-F238E27FC236}">
                  <a16:creationId xmlns:a16="http://schemas.microsoft.com/office/drawing/2014/main" id="{2533D7C9-E1DF-49FE-B16B-8A5DF8943FA6}"/>
                </a:ext>
              </a:extLst>
            </p:cNvPr>
            <p:cNvSpPr txBox="1"/>
            <p:nvPr/>
          </p:nvSpPr>
          <p:spPr>
            <a:xfrm>
              <a:off x="7279906" y="989076"/>
              <a:ext cx="1105785" cy="292388"/>
            </a:xfrm>
            <a:prstGeom prst="rect">
              <a:avLst/>
            </a:prstGeom>
            <a:noFill/>
          </p:spPr>
          <p:txBody>
            <a:bodyPr wrap="square" rtlCol="0">
              <a:spAutoFit/>
            </a:bodyPr>
            <a:lstStyle/>
            <a:p>
              <a:r>
                <a:rPr lang="en-US" sz="1300" dirty="0">
                  <a:solidFill>
                    <a:schemeClr val="bg2">
                      <a:lumMod val="75000"/>
                    </a:schemeClr>
                  </a:solidFill>
                  <a:latin typeface="Lucida Sans" panose="020B0602030504020204" pitchFamily="34" charset="0"/>
                </a:rPr>
                <a:t>Complete</a:t>
              </a:r>
            </a:p>
          </p:txBody>
        </p:sp>
      </p:grpSp>
    </p:spTree>
    <p:extLst>
      <p:ext uri="{BB962C8B-B14F-4D97-AF65-F5344CB8AC3E}">
        <p14:creationId xmlns:p14="http://schemas.microsoft.com/office/powerpoint/2010/main" val="331073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461320" y="411658"/>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Phonics and Word</a:t>
            </a:r>
            <a:br>
              <a:rPr lang="en" dirty="0">
                <a:solidFill>
                  <a:srgbClr val="50524F"/>
                </a:solidFill>
              </a:rPr>
            </a:br>
            <a:r>
              <a:rPr lang="en" dirty="0">
                <a:solidFill>
                  <a:srgbClr val="50524F"/>
                </a:solidFill>
              </a:rPr>
              <a:t>Recognition</a:t>
            </a:r>
          </a:p>
        </p:txBody>
      </p:sp>
      <p:sp>
        <p:nvSpPr>
          <p:cNvPr id="1414" name="Shape 1414"/>
          <p:cNvSpPr txBox="1">
            <a:spLocks noGrp="1"/>
          </p:cNvSpPr>
          <p:nvPr>
            <p:ph type="body" idx="1"/>
          </p:nvPr>
        </p:nvSpPr>
        <p:spPr>
          <a:xfrm>
            <a:off x="298284" y="1723249"/>
            <a:ext cx="8596138"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1650" dirty="0">
                <a:solidFill>
                  <a:schemeClr val="accent2"/>
                </a:solidFill>
                <a:latin typeface="Lucida Sans" panose="020B0602030504020204" pitchFamily="34" charset="0"/>
              </a:rPr>
              <a:t>Description: </a:t>
            </a:r>
          </a:p>
          <a:p>
            <a:pPr marL="152396" indent="0">
              <a:spcBef>
                <a:spcPts val="0"/>
              </a:spcBef>
              <a:buSzPct val="25000"/>
              <a:buNone/>
            </a:pPr>
            <a:r>
              <a:rPr lang="en" sz="1650" dirty="0">
                <a:solidFill>
                  <a:schemeClr val="bg2"/>
                </a:solidFill>
                <a:latin typeface="Lucida Sans" panose="020B0602030504020204" pitchFamily="34" charset="0"/>
              </a:rPr>
              <a:t>Know and apply grade-level phonics and word analysis skills in decoding words.</a:t>
            </a:r>
          </a:p>
          <a:p>
            <a:pPr marL="152396" indent="0">
              <a:spcBef>
                <a:spcPts val="0"/>
              </a:spcBef>
              <a:buSzPct val="25000"/>
              <a:buNone/>
            </a:pPr>
            <a:endParaRPr lang="en" sz="1650" dirty="0">
              <a:solidFill>
                <a:schemeClr val="bg2"/>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Kindergarten:</a:t>
            </a:r>
          </a:p>
          <a:p>
            <a:pPr marL="152396" indent="0">
              <a:spcBef>
                <a:spcPts val="0"/>
              </a:spcBef>
              <a:buSzPct val="25000"/>
              <a:buNone/>
            </a:pPr>
            <a:r>
              <a:rPr lang="en" sz="1650" b="1" dirty="0">
                <a:solidFill>
                  <a:srgbClr val="50524F"/>
                </a:solidFill>
                <a:latin typeface="Lucida Sans" panose="020B0602030504020204" pitchFamily="34" charset="0"/>
              </a:rPr>
              <a:t>Knowledge of phonemes/sounds </a:t>
            </a:r>
            <a:r>
              <a:rPr lang="en" sz="1650" dirty="0">
                <a:solidFill>
                  <a:srgbClr val="50524F"/>
                </a:solidFill>
                <a:latin typeface="Lucida Sans" panose="020B0602030504020204" pitchFamily="34" charset="0"/>
              </a:rPr>
              <a:t>connect to </a:t>
            </a:r>
            <a:r>
              <a:rPr lang="en" sz="1650" b="1" dirty="0">
                <a:solidFill>
                  <a:srgbClr val="50524F"/>
                </a:solidFill>
                <a:latin typeface="Lucida Sans" panose="020B0602030504020204" pitchFamily="34" charset="0"/>
              </a:rPr>
              <a:t>knowledge of graphemes/spelling.</a:t>
            </a:r>
          </a:p>
          <a:p>
            <a:pPr marL="152396" indent="0">
              <a:spcBef>
                <a:spcPts val="0"/>
              </a:spcBef>
              <a:buSzPct val="25000"/>
              <a:buNone/>
            </a:pPr>
            <a:endParaRPr lang="en" sz="1650" dirty="0">
              <a:solidFill>
                <a:schemeClr val="bg2"/>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First grade:</a:t>
            </a:r>
          </a:p>
          <a:p>
            <a:pPr marL="152396" indent="0">
              <a:spcBef>
                <a:spcPts val="0"/>
              </a:spcBef>
              <a:buSzPct val="25000"/>
              <a:buNone/>
            </a:pPr>
            <a:r>
              <a:rPr lang="en-US" sz="1650" b="1" dirty="0">
                <a:solidFill>
                  <a:srgbClr val="50524F"/>
                </a:solidFill>
                <a:latin typeface="Lucida Sans" panose="020B0602030504020204" pitchFamily="34" charset="0"/>
              </a:rPr>
              <a:t>K</a:t>
            </a:r>
            <a:r>
              <a:rPr lang="en" sz="1650" b="1" dirty="0">
                <a:solidFill>
                  <a:srgbClr val="50524F"/>
                </a:solidFill>
                <a:latin typeface="Lucida Sans" panose="020B0602030504020204" pitchFamily="34" charset="0"/>
              </a:rPr>
              <a:t>nowledge of sound and spelling patterns </a:t>
            </a:r>
            <a:r>
              <a:rPr lang="en" sz="1650" dirty="0">
                <a:solidFill>
                  <a:srgbClr val="50524F"/>
                </a:solidFill>
                <a:latin typeface="Lucida Sans" panose="020B0602030504020204" pitchFamily="34" charset="0"/>
              </a:rPr>
              <a:t>for digraphs, long vowels, some endings/irregular spellings.</a:t>
            </a:r>
          </a:p>
          <a:p>
            <a:pPr marL="152396" indent="0">
              <a:spcBef>
                <a:spcPts val="0"/>
              </a:spcBef>
              <a:buSzPct val="25000"/>
              <a:buNone/>
            </a:pPr>
            <a:r>
              <a:rPr lang="en" sz="1650" b="1" dirty="0">
                <a:solidFill>
                  <a:srgbClr val="50524F"/>
                </a:solidFill>
                <a:latin typeface="Lucida Sans" panose="020B0602030504020204" pitchFamily="34" charset="0"/>
              </a:rPr>
              <a:t>Decoding </a:t>
            </a:r>
            <a:r>
              <a:rPr lang="en" sz="1650" dirty="0">
                <a:solidFill>
                  <a:srgbClr val="50524F"/>
                </a:solidFill>
                <a:latin typeface="Lucida Sans" panose="020B0602030504020204" pitchFamily="34" charset="0"/>
              </a:rPr>
              <a:t>regularly spelled one syllable and basic patterned two syllable words.</a:t>
            </a:r>
          </a:p>
          <a:p>
            <a:pPr marL="152396" indent="0">
              <a:spcBef>
                <a:spcPts val="0"/>
              </a:spcBef>
              <a:buSzPct val="25000"/>
              <a:buNone/>
            </a:pPr>
            <a:endParaRPr lang="en" sz="1650" dirty="0">
              <a:solidFill>
                <a:srgbClr val="50524F"/>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Second grade:</a:t>
            </a:r>
          </a:p>
          <a:p>
            <a:pPr marL="152396" indent="0">
              <a:spcBef>
                <a:spcPts val="0"/>
              </a:spcBef>
              <a:buSzPct val="25000"/>
              <a:buNone/>
            </a:pPr>
            <a:r>
              <a:rPr lang="en-US" sz="1650" b="1" dirty="0">
                <a:solidFill>
                  <a:srgbClr val="50524F"/>
                </a:solidFill>
                <a:latin typeface="Lucida Sans" panose="020B0602030504020204" pitchFamily="34" charset="0"/>
              </a:rPr>
              <a:t>K</a:t>
            </a:r>
            <a:r>
              <a:rPr lang="en" sz="1650" b="1" dirty="0">
                <a:solidFill>
                  <a:srgbClr val="50524F"/>
                </a:solidFill>
                <a:latin typeface="Lucida Sans" panose="020B0602030504020204" pitchFamily="34" charset="0"/>
              </a:rPr>
              <a:t>nowledge of sound and spelling patterns </a:t>
            </a:r>
            <a:r>
              <a:rPr lang="en" sz="1650" dirty="0">
                <a:solidFill>
                  <a:srgbClr val="50524F"/>
                </a:solidFill>
                <a:latin typeface="Lucida Sans" panose="020B0602030504020204" pitchFamily="34" charset="0"/>
              </a:rPr>
              <a:t>for vowels and vowel teams and common regular and irregular spelling.</a:t>
            </a:r>
          </a:p>
          <a:p>
            <a:pPr marL="152396" indent="0">
              <a:spcBef>
                <a:spcPts val="0"/>
              </a:spcBef>
              <a:buSzPct val="25000"/>
              <a:buNone/>
            </a:pPr>
            <a:r>
              <a:rPr lang="en" sz="1650" b="1" dirty="0">
                <a:solidFill>
                  <a:srgbClr val="50524F"/>
                </a:solidFill>
                <a:latin typeface="Lucida Sans" panose="020B0602030504020204" pitchFamily="34" charset="0"/>
              </a:rPr>
              <a:t>Decoding </a:t>
            </a:r>
            <a:r>
              <a:rPr lang="en" sz="1650" dirty="0">
                <a:solidFill>
                  <a:srgbClr val="50524F"/>
                </a:solidFill>
                <a:latin typeface="Lucida Sans" panose="020B0602030504020204" pitchFamily="34" charset="0"/>
              </a:rPr>
              <a:t>regularly spelled two syllable words and common prefixes/suffixes.</a:t>
            </a:r>
          </a:p>
          <a:p>
            <a:pPr marL="152396" indent="0">
              <a:spcBef>
                <a:spcPts val="0"/>
              </a:spcBef>
              <a:buSzPct val="25000"/>
              <a:buNone/>
            </a:pPr>
            <a:endParaRPr lang="en" sz="1400" dirty="0">
              <a:solidFill>
                <a:srgbClr val="50524F"/>
              </a:solidFill>
              <a:latin typeface="Lucida Sans" panose="020B0602030504020204" pitchFamily="34" charset="0"/>
            </a:endParaRPr>
          </a:p>
          <a:p>
            <a:pPr marL="152396" indent="0">
              <a:spcBef>
                <a:spcPts val="0"/>
              </a:spcBef>
              <a:buSzPct val="25000"/>
              <a:buNone/>
            </a:pPr>
            <a:r>
              <a:rPr lang="en" sz="1650" dirty="0">
                <a:solidFill>
                  <a:srgbClr val="50524F"/>
                </a:solidFill>
                <a:latin typeface="Lucida Sans" panose="020B0602030504020204" pitchFamily="34" charset="0"/>
              </a:rPr>
              <a:t>All – </a:t>
            </a:r>
            <a:r>
              <a:rPr lang="en" sz="1650" b="1" dirty="0">
                <a:solidFill>
                  <a:srgbClr val="50524F"/>
                </a:solidFill>
                <a:latin typeface="Lucida Sans" panose="020B0602030504020204" pitchFamily="34" charset="0"/>
              </a:rPr>
              <a:t>Reading/Recognizing </a:t>
            </a:r>
            <a:r>
              <a:rPr lang="en" sz="1650" dirty="0">
                <a:solidFill>
                  <a:srgbClr val="50524F"/>
                </a:solidFill>
                <a:latin typeface="Lucida Sans" panose="020B0602030504020204" pitchFamily="34" charset="0"/>
              </a:rPr>
              <a:t>grade level high-frequency words.</a:t>
            </a:r>
          </a:p>
        </p:txBody>
      </p:sp>
      <p:grpSp>
        <p:nvGrpSpPr>
          <p:cNvPr id="5" name="Group 4">
            <a:extLst>
              <a:ext uri="{FF2B5EF4-FFF2-40B4-BE49-F238E27FC236}">
                <a16:creationId xmlns:a16="http://schemas.microsoft.com/office/drawing/2014/main" id="{AC88AB98-C1D5-446E-84EC-445D053C2F6D}"/>
              </a:ext>
            </a:extLst>
          </p:cNvPr>
          <p:cNvGrpSpPr/>
          <p:nvPr/>
        </p:nvGrpSpPr>
        <p:grpSpPr>
          <a:xfrm>
            <a:off x="4169318" y="351973"/>
            <a:ext cx="4682852" cy="976619"/>
            <a:chOff x="3636336" y="271127"/>
            <a:chExt cx="4897931" cy="1051777"/>
          </a:xfrm>
        </p:grpSpPr>
        <p:sp>
          <p:nvSpPr>
            <p:cNvPr id="6" name="Rectangle: Rounded Corners 5">
              <a:extLst>
                <a:ext uri="{FF2B5EF4-FFF2-40B4-BE49-F238E27FC236}">
                  <a16:creationId xmlns:a16="http://schemas.microsoft.com/office/drawing/2014/main" id="{E9A65122-BD04-4063-96F8-DE97A8FB871D}"/>
                </a:ext>
              </a:extLst>
            </p:cNvPr>
            <p:cNvSpPr/>
            <p:nvPr/>
          </p:nvSpPr>
          <p:spPr>
            <a:xfrm>
              <a:off x="5326819" y="271127"/>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B25161-D6B6-411B-BB9B-E936E004BF43}"/>
                </a:ext>
              </a:extLst>
            </p:cNvPr>
            <p:cNvSpPr/>
            <p:nvPr/>
          </p:nvSpPr>
          <p:spPr>
            <a:xfrm>
              <a:off x="3636336" y="271129"/>
              <a:ext cx="1516965" cy="1031358"/>
            </a:xfrm>
            <a:prstGeom prst="roundRect">
              <a:avLst/>
            </a:prstGeom>
            <a:gradFill>
              <a:gsLst>
                <a:gs pos="12000">
                  <a:srgbClr val="22A469"/>
                </a:gs>
                <a:gs pos="0">
                  <a:srgbClr val="C0F2DB"/>
                </a:gs>
                <a:gs pos="29000">
                  <a:schemeClr val="accent1"/>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69CF4AB4-E2D2-47F9-8CA4-60CAE5014C1A}"/>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A8ACB17E-78DB-4812-93C2-F0AF067011A7}"/>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D277F210-BA39-498D-9D48-5441C2396E50}"/>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022D0FAA-B746-4009-ABC6-ED448B17E6A5}"/>
                </a:ext>
              </a:extLst>
            </p:cNvPr>
            <p:cNvSpPr/>
            <p:nvPr/>
          </p:nvSpPr>
          <p:spPr>
            <a:xfrm rot="5400000">
              <a:off x="6692820" y="56939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3FB3D528-87BC-43F5-A5FC-74AFD9AC1099}"/>
                </a:ext>
              </a:extLst>
            </p:cNvPr>
            <p:cNvSpPr txBox="1"/>
            <p:nvPr/>
          </p:nvSpPr>
          <p:spPr>
            <a:xfrm>
              <a:off x="5851826" y="342685"/>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13" name="TextBox 12">
              <a:extLst>
                <a:ext uri="{FF2B5EF4-FFF2-40B4-BE49-F238E27FC236}">
                  <a16:creationId xmlns:a16="http://schemas.microsoft.com/office/drawing/2014/main" id="{EA141A48-0D5D-40D9-9F72-CBA4E0C979EE}"/>
                </a:ext>
              </a:extLst>
            </p:cNvPr>
            <p:cNvSpPr txBox="1"/>
            <p:nvPr/>
          </p:nvSpPr>
          <p:spPr>
            <a:xfrm>
              <a:off x="7524280" y="37633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Tree>
    <p:extLst>
      <p:ext uri="{BB962C8B-B14F-4D97-AF65-F5344CB8AC3E}">
        <p14:creationId xmlns:p14="http://schemas.microsoft.com/office/powerpoint/2010/main" val="2563606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2132505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521208" y="447159"/>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Fluency</a:t>
            </a:r>
          </a:p>
        </p:txBody>
      </p:sp>
      <p:sp>
        <p:nvSpPr>
          <p:cNvPr id="1414" name="Shape 1414"/>
          <p:cNvSpPr txBox="1">
            <a:spLocks noGrp="1"/>
          </p:cNvSpPr>
          <p:nvPr>
            <p:ph type="body" idx="1"/>
          </p:nvPr>
        </p:nvSpPr>
        <p:spPr>
          <a:xfrm>
            <a:off x="310896" y="1665578"/>
            <a:ext cx="8650224"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1950" dirty="0">
                <a:solidFill>
                  <a:srgbClr val="22A469"/>
                </a:solidFill>
              </a:rPr>
              <a:t>Description: </a:t>
            </a:r>
          </a:p>
          <a:p>
            <a:pPr marL="152396" indent="0">
              <a:spcBef>
                <a:spcPts val="0"/>
              </a:spcBef>
              <a:buSzPct val="25000"/>
              <a:buNone/>
            </a:pPr>
            <a:r>
              <a:rPr lang="en" sz="1950" dirty="0">
                <a:solidFill>
                  <a:srgbClr val="50524F"/>
                </a:solidFill>
              </a:rPr>
              <a:t>Read with sufficient accuracy and fluency to support comprehension.</a:t>
            </a:r>
          </a:p>
          <a:p>
            <a:pPr marL="152396" indent="0">
              <a:spcBef>
                <a:spcPts val="0"/>
              </a:spcBef>
              <a:buSzPct val="25000"/>
              <a:buNone/>
            </a:pPr>
            <a:endParaRPr lang="en" sz="1950" dirty="0">
              <a:solidFill>
                <a:srgbClr val="22A469"/>
              </a:solidFill>
            </a:endParaRPr>
          </a:p>
          <a:p>
            <a:pPr marL="152396" indent="0">
              <a:spcBef>
                <a:spcPts val="0"/>
              </a:spcBef>
              <a:buSzPct val="25000"/>
              <a:buNone/>
            </a:pPr>
            <a:r>
              <a:rPr lang="en" sz="1950" dirty="0">
                <a:solidFill>
                  <a:srgbClr val="22A469"/>
                </a:solidFill>
              </a:rPr>
              <a:t>Kindergarten:</a:t>
            </a:r>
          </a:p>
          <a:p>
            <a:pPr marL="152396" indent="0">
              <a:spcBef>
                <a:spcPts val="0"/>
              </a:spcBef>
              <a:buSzPct val="25000"/>
              <a:buNone/>
            </a:pPr>
            <a:r>
              <a:rPr lang="en" sz="1950" b="1" dirty="0">
                <a:solidFill>
                  <a:srgbClr val="50524F"/>
                </a:solidFill>
              </a:rPr>
              <a:t>Reading </a:t>
            </a:r>
            <a:r>
              <a:rPr lang="en" sz="1950" dirty="0">
                <a:solidFill>
                  <a:srgbClr val="50524F"/>
                </a:solidFill>
              </a:rPr>
              <a:t>emergent reader texts with </a:t>
            </a:r>
            <a:r>
              <a:rPr lang="en" sz="1950" b="1" dirty="0">
                <a:solidFill>
                  <a:srgbClr val="50524F"/>
                </a:solidFill>
              </a:rPr>
              <a:t>purpose and understanding.</a:t>
            </a:r>
          </a:p>
          <a:p>
            <a:pPr marL="152396" indent="0">
              <a:spcBef>
                <a:spcPts val="0"/>
              </a:spcBef>
              <a:buSzPct val="25000"/>
              <a:buNone/>
            </a:pPr>
            <a:endParaRPr lang="en" sz="1950" dirty="0">
              <a:solidFill>
                <a:srgbClr val="50524F"/>
              </a:solidFill>
            </a:endParaRPr>
          </a:p>
          <a:p>
            <a:pPr marL="152396" indent="0">
              <a:spcBef>
                <a:spcPts val="0"/>
              </a:spcBef>
              <a:buSzPct val="25000"/>
              <a:buNone/>
            </a:pPr>
            <a:r>
              <a:rPr lang="en" sz="1950" dirty="0">
                <a:solidFill>
                  <a:srgbClr val="22A469"/>
                </a:solidFill>
              </a:rPr>
              <a:t>First grade:</a:t>
            </a:r>
          </a:p>
          <a:p>
            <a:pPr marL="152396" indent="0">
              <a:spcBef>
                <a:spcPts val="0"/>
              </a:spcBef>
              <a:buSzPct val="25000"/>
              <a:buNone/>
            </a:pPr>
            <a:r>
              <a:rPr lang="en" sz="1950" b="1" dirty="0">
                <a:solidFill>
                  <a:srgbClr val="50524F"/>
                </a:solidFill>
              </a:rPr>
              <a:t>Reading </a:t>
            </a:r>
            <a:r>
              <a:rPr lang="en" sz="1950" dirty="0">
                <a:solidFill>
                  <a:srgbClr val="50524F"/>
                </a:solidFill>
              </a:rPr>
              <a:t>emergent reader texts with </a:t>
            </a:r>
            <a:r>
              <a:rPr lang="en" sz="1950" b="1" dirty="0">
                <a:solidFill>
                  <a:srgbClr val="50524F"/>
                </a:solidFill>
              </a:rPr>
              <a:t>purpose and understanding.</a:t>
            </a:r>
          </a:p>
          <a:p>
            <a:pPr marL="152396" indent="0">
              <a:spcBef>
                <a:spcPts val="0"/>
              </a:spcBef>
              <a:buSzPct val="25000"/>
              <a:buNone/>
            </a:pPr>
            <a:r>
              <a:rPr lang="en" sz="1950" b="1" dirty="0">
                <a:solidFill>
                  <a:srgbClr val="50524F"/>
                </a:solidFill>
              </a:rPr>
              <a:t>Reading orally </a:t>
            </a:r>
            <a:r>
              <a:rPr lang="en" sz="1950" dirty="0">
                <a:solidFill>
                  <a:srgbClr val="50524F"/>
                </a:solidFill>
              </a:rPr>
              <a:t>with</a:t>
            </a:r>
            <a:r>
              <a:rPr lang="en" sz="1950" b="1" dirty="0">
                <a:solidFill>
                  <a:srgbClr val="50524F"/>
                </a:solidFill>
              </a:rPr>
              <a:t> accuracy.</a:t>
            </a:r>
          </a:p>
          <a:p>
            <a:pPr marL="152396" indent="0">
              <a:spcBef>
                <a:spcPts val="0"/>
              </a:spcBef>
              <a:buSzPct val="25000"/>
              <a:buNone/>
            </a:pPr>
            <a:endParaRPr lang="en" sz="1950" b="1" dirty="0">
              <a:solidFill>
                <a:schemeClr val="bg2"/>
              </a:solidFill>
            </a:endParaRPr>
          </a:p>
          <a:p>
            <a:pPr marL="152396" indent="0">
              <a:spcBef>
                <a:spcPts val="0"/>
              </a:spcBef>
              <a:buSzPct val="25000"/>
              <a:buNone/>
            </a:pPr>
            <a:r>
              <a:rPr lang="en" sz="1950" dirty="0">
                <a:solidFill>
                  <a:srgbClr val="22A469"/>
                </a:solidFill>
              </a:rPr>
              <a:t>Second grade:</a:t>
            </a:r>
          </a:p>
          <a:p>
            <a:pPr marL="152396" indent="0">
              <a:spcBef>
                <a:spcPts val="0"/>
              </a:spcBef>
              <a:buSzPct val="25000"/>
              <a:buNone/>
            </a:pPr>
            <a:r>
              <a:rPr lang="en-US" sz="1950" b="1" dirty="0">
                <a:solidFill>
                  <a:schemeClr val="bg2"/>
                </a:solidFill>
              </a:rPr>
              <a:t>Reading </a:t>
            </a:r>
            <a:r>
              <a:rPr lang="en-US" sz="1950" dirty="0">
                <a:solidFill>
                  <a:schemeClr val="bg2"/>
                </a:solidFill>
              </a:rPr>
              <a:t>grade-level text* with </a:t>
            </a:r>
            <a:r>
              <a:rPr lang="en-US" sz="1950" b="1" dirty="0">
                <a:solidFill>
                  <a:schemeClr val="bg2"/>
                </a:solidFill>
              </a:rPr>
              <a:t>purpose and understanding.</a:t>
            </a:r>
          </a:p>
          <a:p>
            <a:pPr marL="152396" indent="0">
              <a:spcBef>
                <a:spcPts val="0"/>
              </a:spcBef>
              <a:buSzPct val="25000"/>
              <a:buNone/>
            </a:pPr>
            <a:r>
              <a:rPr lang="en-US" sz="1950" b="1" dirty="0">
                <a:solidFill>
                  <a:schemeClr val="bg2"/>
                </a:solidFill>
              </a:rPr>
              <a:t>Reading orally </a:t>
            </a:r>
            <a:r>
              <a:rPr lang="en-US" sz="1950" dirty="0">
                <a:solidFill>
                  <a:schemeClr val="bg2"/>
                </a:solidFill>
              </a:rPr>
              <a:t>with </a:t>
            </a:r>
            <a:r>
              <a:rPr lang="en-US" sz="1950" b="1" dirty="0">
                <a:solidFill>
                  <a:schemeClr val="bg2"/>
                </a:solidFill>
              </a:rPr>
              <a:t>accuracy, rate, and expression.</a:t>
            </a:r>
            <a:endParaRPr lang="en" sz="1950" dirty="0">
              <a:solidFill>
                <a:schemeClr val="bg2"/>
              </a:solidFill>
            </a:endParaRPr>
          </a:p>
          <a:p>
            <a:pPr marL="152396" indent="0">
              <a:spcBef>
                <a:spcPts val="0"/>
              </a:spcBef>
              <a:buSzPct val="25000"/>
              <a:buNone/>
            </a:pPr>
            <a:endParaRPr lang="en" sz="1400" dirty="0">
              <a:solidFill>
                <a:schemeClr val="bg2"/>
              </a:solidFill>
            </a:endParaRPr>
          </a:p>
          <a:p>
            <a:pPr marL="152396" indent="0">
              <a:buSzPct val="25000"/>
              <a:buNone/>
            </a:pPr>
            <a:r>
              <a:rPr lang="en-US" sz="1950" dirty="0">
                <a:solidFill>
                  <a:schemeClr val="bg2"/>
                </a:solidFill>
              </a:rPr>
              <a:t>*Grade level complexity requirements begin in 2</a:t>
            </a:r>
            <a:r>
              <a:rPr lang="en-US" sz="1950" baseline="30000" dirty="0">
                <a:solidFill>
                  <a:schemeClr val="bg2"/>
                </a:solidFill>
              </a:rPr>
              <a:t>nd</a:t>
            </a:r>
            <a:r>
              <a:rPr lang="en-US" sz="1950" dirty="0">
                <a:solidFill>
                  <a:schemeClr val="bg2"/>
                </a:solidFill>
              </a:rPr>
              <a:t> grade</a:t>
            </a:r>
          </a:p>
          <a:p>
            <a:pPr marL="152396" indent="0">
              <a:buSzPct val="25000"/>
              <a:buNone/>
            </a:pPr>
            <a:endParaRPr sz="1600" dirty="0">
              <a:solidFill>
                <a:schemeClr val="bg2"/>
              </a:solidFill>
            </a:endParaRPr>
          </a:p>
        </p:txBody>
      </p:sp>
      <p:grpSp>
        <p:nvGrpSpPr>
          <p:cNvPr id="5" name="Group 4">
            <a:extLst>
              <a:ext uri="{FF2B5EF4-FFF2-40B4-BE49-F238E27FC236}">
                <a16:creationId xmlns:a16="http://schemas.microsoft.com/office/drawing/2014/main" id="{A94C3E93-CCCC-42A1-84D9-CBC8CC72211F}"/>
              </a:ext>
            </a:extLst>
          </p:cNvPr>
          <p:cNvGrpSpPr/>
          <p:nvPr/>
        </p:nvGrpSpPr>
        <p:grpSpPr>
          <a:xfrm>
            <a:off x="3670579" y="287424"/>
            <a:ext cx="4897931" cy="1051777"/>
            <a:chOff x="3636336" y="271127"/>
            <a:chExt cx="4897931" cy="1051777"/>
          </a:xfrm>
        </p:grpSpPr>
        <p:sp>
          <p:nvSpPr>
            <p:cNvPr id="6" name="Rectangle: Rounded Corners 5">
              <a:extLst>
                <a:ext uri="{FF2B5EF4-FFF2-40B4-BE49-F238E27FC236}">
                  <a16:creationId xmlns:a16="http://schemas.microsoft.com/office/drawing/2014/main" id="{3A36D231-0C1A-4C8F-9DE8-E9E61B8EDDA6}"/>
                </a:ext>
              </a:extLst>
            </p:cNvPr>
            <p:cNvSpPr/>
            <p:nvPr/>
          </p:nvSpPr>
          <p:spPr>
            <a:xfrm>
              <a:off x="5326819" y="271127"/>
              <a:ext cx="1516965" cy="1031358"/>
            </a:xfrm>
            <a:prstGeom prst="roundRect">
              <a:avLst/>
            </a:prstGeom>
            <a:gradFill>
              <a:gsLst>
                <a:gs pos="82000">
                  <a:srgbClr val="107349"/>
                </a:gs>
                <a:gs pos="68000">
                  <a:srgbClr val="17A96A"/>
                </a:gs>
                <a:gs pos="0">
                  <a:srgbClr val="D4F2DB"/>
                </a:gs>
                <a:gs pos="10000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6BFCD1C-E60E-4B83-9A17-6E52FF396E21}"/>
                </a:ext>
              </a:extLst>
            </p:cNvPr>
            <p:cNvSpPr/>
            <p:nvPr/>
          </p:nvSpPr>
          <p:spPr>
            <a:xfrm>
              <a:off x="3636336" y="271129"/>
              <a:ext cx="1516965" cy="1031358"/>
            </a:xfrm>
            <a:prstGeom prst="roundRect">
              <a:avLst/>
            </a:prstGeom>
            <a:solidFill>
              <a:srgbClr val="C8E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52D9EC81-3EE1-4BDC-B2DA-EF957D415CFF}"/>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E5FE5A5E-3F83-4075-86B6-6B9776312487}"/>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FD45FCFA-44EE-4C5F-BBA6-F286963233A1}"/>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9BF97C30-5664-499A-B873-C48EA3AA5237}"/>
                </a:ext>
              </a:extLst>
            </p:cNvPr>
            <p:cNvSpPr/>
            <p:nvPr/>
          </p:nvSpPr>
          <p:spPr>
            <a:xfrm rot="5400000">
              <a:off x="6696284" y="53876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FE9E3B4D-EF00-4D71-9B2D-3242030B7700}"/>
                </a:ext>
              </a:extLst>
            </p:cNvPr>
            <p:cNvSpPr txBox="1"/>
            <p:nvPr/>
          </p:nvSpPr>
          <p:spPr>
            <a:xfrm>
              <a:off x="5835757" y="35591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1</a:t>
              </a:r>
            </a:p>
          </p:txBody>
        </p:sp>
        <p:sp>
          <p:nvSpPr>
            <p:cNvPr id="13" name="TextBox 12">
              <a:extLst>
                <a:ext uri="{FF2B5EF4-FFF2-40B4-BE49-F238E27FC236}">
                  <a16:creationId xmlns:a16="http://schemas.microsoft.com/office/drawing/2014/main" id="{DB289D7E-2974-41D9-A0DA-44ADE686792B}"/>
                </a:ext>
              </a:extLst>
            </p:cNvPr>
            <p:cNvSpPr txBox="1"/>
            <p:nvPr/>
          </p:nvSpPr>
          <p:spPr>
            <a:xfrm>
              <a:off x="7527744" y="391549"/>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Tree>
    <p:extLst>
      <p:ext uri="{BB962C8B-B14F-4D97-AF65-F5344CB8AC3E}">
        <p14:creationId xmlns:p14="http://schemas.microsoft.com/office/powerpoint/2010/main" val="47912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F860A-B7EF-4F5F-AA27-644ECEE814BB}"/>
              </a:ext>
            </a:extLst>
          </p:cNvPr>
          <p:cNvGrpSpPr/>
          <p:nvPr/>
        </p:nvGrpSpPr>
        <p:grpSpPr>
          <a:xfrm>
            <a:off x="3633326" y="418160"/>
            <a:ext cx="4897931" cy="1051777"/>
            <a:chOff x="3636336" y="271127"/>
            <a:chExt cx="4897931" cy="1051777"/>
          </a:xfrm>
        </p:grpSpPr>
        <p:sp>
          <p:nvSpPr>
            <p:cNvPr id="11" name="Rectangle: Rounded Corners 10">
              <a:extLst>
                <a:ext uri="{FF2B5EF4-FFF2-40B4-BE49-F238E27FC236}">
                  <a16:creationId xmlns:a16="http://schemas.microsoft.com/office/drawing/2014/main" id="{7F897C4D-CEAA-4998-BD17-99D759A74F7D}"/>
                </a:ext>
              </a:extLst>
            </p:cNvPr>
            <p:cNvSpPr/>
            <p:nvPr/>
          </p:nvSpPr>
          <p:spPr>
            <a:xfrm>
              <a:off x="5326819" y="271127"/>
              <a:ext cx="1516965" cy="1031358"/>
            </a:xfrm>
            <a:prstGeom prst="roundRect">
              <a:avLst/>
            </a:prstGeom>
            <a:gradFill>
              <a:gsLst>
                <a:gs pos="0">
                  <a:srgbClr val="17A96A"/>
                </a:gs>
                <a:gs pos="100000">
                  <a:schemeClr val="bg1">
                    <a:lumMod val="95000"/>
                  </a:schemeClr>
                </a:gs>
                <a:gs pos="13000">
                  <a:srgbClr val="79C5A4"/>
                </a:gs>
                <a:gs pos="39000">
                  <a:srgbClr val="D4F2D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2FC772-47F7-41F0-87F0-4EAD0396314D}"/>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Extract 6">
              <a:extLst>
                <a:ext uri="{FF2B5EF4-FFF2-40B4-BE49-F238E27FC236}">
                  <a16:creationId xmlns:a16="http://schemas.microsoft.com/office/drawing/2014/main" id="{D8D6D056-8198-4E55-92B0-D4E3AB46C87B}"/>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476A8571-A2D0-4A6F-985B-B55E4C835D54}"/>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2" name="Rectangle: Rounded Corners 11">
              <a:extLst>
                <a:ext uri="{FF2B5EF4-FFF2-40B4-BE49-F238E27FC236}">
                  <a16:creationId xmlns:a16="http://schemas.microsoft.com/office/drawing/2014/main" id="{C8F962CC-119C-476D-A7CF-A45BB7601E56}"/>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12">
              <a:extLst>
                <a:ext uri="{FF2B5EF4-FFF2-40B4-BE49-F238E27FC236}">
                  <a16:creationId xmlns:a16="http://schemas.microsoft.com/office/drawing/2014/main" id="{265A51F9-921A-4467-9A2F-D2BC6A18C68A}"/>
                </a:ext>
              </a:extLst>
            </p:cNvPr>
            <p:cNvSpPr/>
            <p:nvPr/>
          </p:nvSpPr>
          <p:spPr>
            <a:xfrm rot="5400000">
              <a:off x="6708715" y="55918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0F76FB32-88A6-4B82-8D01-946106134EBD}"/>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2"/>
                  </a:solidFill>
                  <a:latin typeface="Lucida Sans" panose="020B0602030504020204" pitchFamily="34" charset="0"/>
                </a:rPr>
                <a:t>1</a:t>
              </a:r>
            </a:p>
          </p:txBody>
        </p:sp>
        <p:sp>
          <p:nvSpPr>
            <p:cNvPr id="15" name="TextBox 14">
              <a:extLst>
                <a:ext uri="{FF2B5EF4-FFF2-40B4-BE49-F238E27FC236}">
                  <a16:creationId xmlns:a16="http://schemas.microsoft.com/office/drawing/2014/main" id="{2E3C3EFF-08A2-48ED-A0C2-841439B2D1EE}"/>
                </a:ext>
              </a:extLst>
            </p:cNvPr>
            <p:cNvSpPr txBox="1"/>
            <p:nvPr/>
          </p:nvSpPr>
          <p:spPr>
            <a:xfrm>
              <a:off x="7524280" y="271127"/>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16" name="TextBox 15">
              <a:extLst>
                <a:ext uri="{FF2B5EF4-FFF2-40B4-BE49-F238E27FC236}">
                  <a16:creationId xmlns:a16="http://schemas.microsoft.com/office/drawing/2014/main" id="{A636C9DE-21B1-447A-BAF9-BC93B523C28A}"/>
                </a:ext>
              </a:extLst>
            </p:cNvPr>
            <p:cNvSpPr txBox="1"/>
            <p:nvPr/>
          </p:nvSpPr>
          <p:spPr>
            <a:xfrm>
              <a:off x="7331075" y="986707"/>
              <a:ext cx="1105785" cy="292388"/>
            </a:xfrm>
            <a:prstGeom prst="rect">
              <a:avLst/>
            </a:prstGeom>
            <a:noFill/>
          </p:spPr>
          <p:txBody>
            <a:bodyPr wrap="square" rtlCol="0">
              <a:spAutoFit/>
            </a:bodyPr>
            <a:lstStyle/>
            <a:p>
              <a:r>
                <a:rPr lang="en-US" sz="1300" dirty="0">
                  <a:solidFill>
                    <a:schemeClr val="bg2">
                      <a:lumMod val="75000"/>
                    </a:schemeClr>
                  </a:solidFill>
                  <a:latin typeface="Lucida Sans" panose="020B0602030504020204" pitchFamily="34" charset="0"/>
                </a:rPr>
                <a:t>Complete</a:t>
              </a:r>
            </a:p>
          </p:txBody>
        </p:sp>
      </p:grpSp>
      <p:sp>
        <p:nvSpPr>
          <p:cNvPr id="17" name="Shape 1413">
            <a:extLst>
              <a:ext uri="{FF2B5EF4-FFF2-40B4-BE49-F238E27FC236}">
                <a16:creationId xmlns:a16="http://schemas.microsoft.com/office/drawing/2014/main" id="{49B54080-E62F-46F6-A93A-B0A15483461A}"/>
              </a:ext>
            </a:extLst>
          </p:cNvPr>
          <p:cNvSpPr txBox="1">
            <a:spLocks noGrp="1"/>
          </p:cNvSpPr>
          <p:nvPr>
            <p:ph type="title"/>
          </p:nvPr>
        </p:nvSpPr>
        <p:spPr>
          <a:xfrm>
            <a:off x="335394" y="525631"/>
            <a:ext cx="3033770" cy="857251"/>
          </a:xfrm>
          <a:prstGeom prst="rect">
            <a:avLst/>
          </a:prstGeom>
          <a:noFill/>
          <a:ln>
            <a:noFill/>
          </a:ln>
        </p:spPr>
        <p:txBody>
          <a:bodyPr lIns="91425" tIns="91425" rIns="91425" bIns="91425" anchor="ctr" anchorCtr="0">
            <a:noAutofit/>
          </a:bodyPr>
          <a:lstStyle/>
          <a:p>
            <a:pPr algn="r">
              <a:buSzPct val="25000"/>
            </a:pPr>
            <a:r>
              <a:rPr lang="en" dirty="0">
                <a:solidFill>
                  <a:srgbClr val="50524F"/>
                </a:solidFill>
              </a:rPr>
              <a:t>Print Concepts</a:t>
            </a:r>
          </a:p>
        </p:txBody>
      </p:sp>
      <p:sp>
        <p:nvSpPr>
          <p:cNvPr id="19" name="Shape 1413">
            <a:extLst>
              <a:ext uri="{FF2B5EF4-FFF2-40B4-BE49-F238E27FC236}">
                <a16:creationId xmlns:a16="http://schemas.microsoft.com/office/drawing/2014/main" id="{B980B0C7-D6B9-41A9-AD4F-E05D0E6EA4A7}"/>
              </a:ext>
            </a:extLst>
          </p:cNvPr>
          <p:cNvSpPr txBox="1">
            <a:spLocks/>
          </p:cNvSpPr>
          <p:nvPr/>
        </p:nvSpPr>
        <p:spPr>
          <a:xfrm>
            <a:off x="303038" y="2153458"/>
            <a:ext cx="3033770"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Phonological Awareness </a:t>
            </a:r>
            <a:endParaRPr lang="en" dirty="0">
              <a:solidFill>
                <a:srgbClr val="50524F"/>
              </a:solidFill>
            </a:endParaRPr>
          </a:p>
        </p:txBody>
      </p:sp>
      <p:grpSp>
        <p:nvGrpSpPr>
          <p:cNvPr id="20" name="Group 19">
            <a:extLst>
              <a:ext uri="{FF2B5EF4-FFF2-40B4-BE49-F238E27FC236}">
                <a16:creationId xmlns:a16="http://schemas.microsoft.com/office/drawing/2014/main" id="{45953C1A-7929-48B1-BEFB-E1EBF761C6D0}"/>
              </a:ext>
            </a:extLst>
          </p:cNvPr>
          <p:cNvGrpSpPr/>
          <p:nvPr/>
        </p:nvGrpSpPr>
        <p:grpSpPr>
          <a:xfrm>
            <a:off x="3632872" y="1945115"/>
            <a:ext cx="4897931" cy="1051777"/>
            <a:chOff x="3636336" y="271127"/>
            <a:chExt cx="4897931" cy="1051777"/>
          </a:xfrm>
        </p:grpSpPr>
        <p:sp>
          <p:nvSpPr>
            <p:cNvPr id="21" name="Rectangle: Rounded Corners 20">
              <a:extLst>
                <a:ext uri="{FF2B5EF4-FFF2-40B4-BE49-F238E27FC236}">
                  <a16:creationId xmlns:a16="http://schemas.microsoft.com/office/drawing/2014/main" id="{FCC1868D-760C-4E50-8370-E375945C588D}"/>
                </a:ext>
              </a:extLst>
            </p:cNvPr>
            <p:cNvSpPr/>
            <p:nvPr/>
          </p:nvSpPr>
          <p:spPr>
            <a:xfrm>
              <a:off x="5326819" y="271127"/>
              <a:ext cx="1516965" cy="1031358"/>
            </a:xfrm>
            <a:prstGeom prst="roundRect">
              <a:avLst/>
            </a:prstGeom>
            <a:gradFill>
              <a:gsLst>
                <a:gs pos="33000">
                  <a:srgbClr val="17A96A"/>
                </a:gs>
                <a:gs pos="100000">
                  <a:srgbClr val="D4F2DB"/>
                </a:gs>
                <a:gs pos="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312C497-D74E-4CF4-86D9-17DB6DE8D808}"/>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Extract 22">
              <a:extLst>
                <a:ext uri="{FF2B5EF4-FFF2-40B4-BE49-F238E27FC236}">
                  <a16:creationId xmlns:a16="http://schemas.microsoft.com/office/drawing/2014/main" id="{3B746FD2-9163-4A36-A2D3-A5C9F11A5ED4}"/>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658F6BF8-EC95-4B82-BB31-2CE03485892A}"/>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25" name="Rectangle: Rounded Corners 24">
              <a:extLst>
                <a:ext uri="{FF2B5EF4-FFF2-40B4-BE49-F238E27FC236}">
                  <a16:creationId xmlns:a16="http://schemas.microsoft.com/office/drawing/2014/main" id="{A090CB41-5BB0-480D-B348-7A7DEE58BEB7}"/>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Extract 25">
              <a:extLst>
                <a:ext uri="{FF2B5EF4-FFF2-40B4-BE49-F238E27FC236}">
                  <a16:creationId xmlns:a16="http://schemas.microsoft.com/office/drawing/2014/main" id="{810601F0-6E99-4454-AC4E-7238CFB590AF}"/>
                </a:ext>
              </a:extLst>
            </p:cNvPr>
            <p:cNvSpPr/>
            <p:nvPr/>
          </p:nvSpPr>
          <p:spPr>
            <a:xfrm rot="5400000">
              <a:off x="6687464" y="56898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97F76E1E-7EF5-46D1-9FBE-5F9426C0CBD8}"/>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28" name="TextBox 27">
              <a:extLst>
                <a:ext uri="{FF2B5EF4-FFF2-40B4-BE49-F238E27FC236}">
                  <a16:creationId xmlns:a16="http://schemas.microsoft.com/office/drawing/2014/main" id="{1AB4F328-693F-436E-8277-DE6574CB79FD}"/>
                </a:ext>
              </a:extLst>
            </p:cNvPr>
            <p:cNvSpPr txBox="1"/>
            <p:nvPr/>
          </p:nvSpPr>
          <p:spPr>
            <a:xfrm>
              <a:off x="7492438" y="30119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29" name="TextBox 28">
              <a:extLst>
                <a:ext uri="{FF2B5EF4-FFF2-40B4-BE49-F238E27FC236}">
                  <a16:creationId xmlns:a16="http://schemas.microsoft.com/office/drawing/2014/main" id="{C6F5BCC2-9512-410B-9D9D-1A6DA2DD12B9}"/>
                </a:ext>
              </a:extLst>
            </p:cNvPr>
            <p:cNvSpPr txBox="1"/>
            <p:nvPr/>
          </p:nvSpPr>
          <p:spPr>
            <a:xfrm>
              <a:off x="7299694" y="964288"/>
              <a:ext cx="1105785" cy="292388"/>
            </a:xfrm>
            <a:prstGeom prst="rect">
              <a:avLst/>
            </a:prstGeom>
            <a:noFill/>
          </p:spPr>
          <p:txBody>
            <a:bodyPr wrap="square" rtlCol="0">
              <a:spAutoFit/>
            </a:bodyPr>
            <a:lstStyle/>
            <a:p>
              <a:r>
                <a:rPr lang="en-US" sz="1300" dirty="0">
                  <a:solidFill>
                    <a:schemeClr val="bg2">
                      <a:lumMod val="75000"/>
                    </a:schemeClr>
                  </a:solidFill>
                  <a:latin typeface="Lucida Sans" panose="020B0602030504020204" pitchFamily="34" charset="0"/>
                </a:rPr>
                <a:t>Complete</a:t>
              </a:r>
            </a:p>
          </p:txBody>
        </p:sp>
      </p:grpSp>
      <p:grpSp>
        <p:nvGrpSpPr>
          <p:cNvPr id="30" name="Group 29">
            <a:extLst>
              <a:ext uri="{FF2B5EF4-FFF2-40B4-BE49-F238E27FC236}">
                <a16:creationId xmlns:a16="http://schemas.microsoft.com/office/drawing/2014/main" id="{D5CEA3B9-397F-4E05-851D-0566C89F0A3F}"/>
              </a:ext>
            </a:extLst>
          </p:cNvPr>
          <p:cNvGrpSpPr/>
          <p:nvPr/>
        </p:nvGrpSpPr>
        <p:grpSpPr>
          <a:xfrm>
            <a:off x="3632872" y="3473975"/>
            <a:ext cx="4897931" cy="1051777"/>
            <a:chOff x="3636336" y="271127"/>
            <a:chExt cx="4897931" cy="1051777"/>
          </a:xfrm>
        </p:grpSpPr>
        <p:sp>
          <p:nvSpPr>
            <p:cNvPr id="31" name="Rectangle: Rounded Corners 30">
              <a:extLst>
                <a:ext uri="{FF2B5EF4-FFF2-40B4-BE49-F238E27FC236}">
                  <a16:creationId xmlns:a16="http://schemas.microsoft.com/office/drawing/2014/main" id="{C380B9F3-BC95-4C41-A2FF-022000403FEE}"/>
                </a:ext>
              </a:extLst>
            </p:cNvPr>
            <p:cNvSpPr/>
            <p:nvPr/>
          </p:nvSpPr>
          <p:spPr>
            <a:xfrm>
              <a:off x="5326819" y="271127"/>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5F1BB82-7F55-4FB5-AD37-DF056DA34F72}"/>
                </a:ext>
              </a:extLst>
            </p:cNvPr>
            <p:cNvSpPr/>
            <p:nvPr/>
          </p:nvSpPr>
          <p:spPr>
            <a:xfrm>
              <a:off x="3636336" y="271129"/>
              <a:ext cx="1516965" cy="1031358"/>
            </a:xfrm>
            <a:prstGeom prst="roundRect">
              <a:avLst/>
            </a:prstGeom>
            <a:gradFill>
              <a:gsLst>
                <a:gs pos="12000">
                  <a:srgbClr val="22A469"/>
                </a:gs>
                <a:gs pos="0">
                  <a:srgbClr val="C0F2DB"/>
                </a:gs>
                <a:gs pos="29000">
                  <a:schemeClr val="accent1"/>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a:extLst>
                <a:ext uri="{FF2B5EF4-FFF2-40B4-BE49-F238E27FC236}">
                  <a16:creationId xmlns:a16="http://schemas.microsoft.com/office/drawing/2014/main" id="{7F445E0D-82E8-402D-9258-4D86B56D5C39}"/>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CD2C65BA-652C-40DE-BDD3-AFFB7F896228}"/>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35" name="Rectangle: Rounded Corners 34">
              <a:extLst>
                <a:ext uri="{FF2B5EF4-FFF2-40B4-BE49-F238E27FC236}">
                  <a16:creationId xmlns:a16="http://schemas.microsoft.com/office/drawing/2014/main" id="{0C519210-E9BD-4841-8615-3ECEADABC59B}"/>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Extract 35">
              <a:extLst>
                <a:ext uri="{FF2B5EF4-FFF2-40B4-BE49-F238E27FC236}">
                  <a16:creationId xmlns:a16="http://schemas.microsoft.com/office/drawing/2014/main" id="{D4434EA6-BB9A-4958-952F-9788B5330085}"/>
                </a:ext>
              </a:extLst>
            </p:cNvPr>
            <p:cNvSpPr/>
            <p:nvPr/>
          </p:nvSpPr>
          <p:spPr>
            <a:xfrm rot="5400000">
              <a:off x="6692820" y="56939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TextBox 36">
              <a:extLst>
                <a:ext uri="{FF2B5EF4-FFF2-40B4-BE49-F238E27FC236}">
                  <a16:creationId xmlns:a16="http://schemas.microsoft.com/office/drawing/2014/main" id="{478FF26C-C70E-488C-A308-847EBEC8588C}"/>
                </a:ext>
              </a:extLst>
            </p:cNvPr>
            <p:cNvSpPr txBox="1"/>
            <p:nvPr/>
          </p:nvSpPr>
          <p:spPr>
            <a:xfrm>
              <a:off x="5851826" y="342685"/>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38" name="TextBox 37">
              <a:extLst>
                <a:ext uri="{FF2B5EF4-FFF2-40B4-BE49-F238E27FC236}">
                  <a16:creationId xmlns:a16="http://schemas.microsoft.com/office/drawing/2014/main" id="{849F84A9-19EF-48FD-B3DC-9FC187BED27D}"/>
                </a:ext>
              </a:extLst>
            </p:cNvPr>
            <p:cNvSpPr txBox="1"/>
            <p:nvPr/>
          </p:nvSpPr>
          <p:spPr>
            <a:xfrm>
              <a:off x="7524280" y="37633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grpSp>
        <p:nvGrpSpPr>
          <p:cNvPr id="40" name="Group 39">
            <a:extLst>
              <a:ext uri="{FF2B5EF4-FFF2-40B4-BE49-F238E27FC236}">
                <a16:creationId xmlns:a16="http://schemas.microsoft.com/office/drawing/2014/main" id="{11A2FE4E-CE99-439C-B582-D6A57810A052}"/>
              </a:ext>
            </a:extLst>
          </p:cNvPr>
          <p:cNvGrpSpPr/>
          <p:nvPr/>
        </p:nvGrpSpPr>
        <p:grpSpPr>
          <a:xfrm>
            <a:off x="3632872" y="4949927"/>
            <a:ext cx="4897931" cy="1051777"/>
            <a:chOff x="3636336" y="271127"/>
            <a:chExt cx="4897931" cy="1051777"/>
          </a:xfrm>
        </p:grpSpPr>
        <p:sp>
          <p:nvSpPr>
            <p:cNvPr id="41" name="Rectangle: Rounded Corners 40">
              <a:extLst>
                <a:ext uri="{FF2B5EF4-FFF2-40B4-BE49-F238E27FC236}">
                  <a16:creationId xmlns:a16="http://schemas.microsoft.com/office/drawing/2014/main" id="{FE57B2DC-2DCA-46AA-97B5-1BAD3BFB02AC}"/>
                </a:ext>
              </a:extLst>
            </p:cNvPr>
            <p:cNvSpPr/>
            <p:nvPr/>
          </p:nvSpPr>
          <p:spPr>
            <a:xfrm>
              <a:off x="5326819" y="271127"/>
              <a:ext cx="1516965" cy="1031358"/>
            </a:xfrm>
            <a:prstGeom prst="roundRect">
              <a:avLst/>
            </a:prstGeom>
            <a:gradFill>
              <a:gsLst>
                <a:gs pos="82000">
                  <a:srgbClr val="107349"/>
                </a:gs>
                <a:gs pos="68000">
                  <a:srgbClr val="17A96A"/>
                </a:gs>
                <a:gs pos="0">
                  <a:srgbClr val="D4F2DB"/>
                </a:gs>
                <a:gs pos="10000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3D09D3B8-396E-46A4-B709-333E6568F235}"/>
                </a:ext>
              </a:extLst>
            </p:cNvPr>
            <p:cNvSpPr/>
            <p:nvPr/>
          </p:nvSpPr>
          <p:spPr>
            <a:xfrm>
              <a:off x="3636336" y="271129"/>
              <a:ext cx="1516965" cy="1031358"/>
            </a:xfrm>
            <a:prstGeom prst="roundRect">
              <a:avLst/>
            </a:prstGeom>
            <a:solidFill>
              <a:srgbClr val="C8E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Extract 42">
              <a:extLst>
                <a:ext uri="{FF2B5EF4-FFF2-40B4-BE49-F238E27FC236}">
                  <a16:creationId xmlns:a16="http://schemas.microsoft.com/office/drawing/2014/main" id="{19EE37D2-C1CF-48F7-ADE6-2C5BF71CBB75}"/>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TextBox 43">
              <a:extLst>
                <a:ext uri="{FF2B5EF4-FFF2-40B4-BE49-F238E27FC236}">
                  <a16:creationId xmlns:a16="http://schemas.microsoft.com/office/drawing/2014/main" id="{384D5D74-7C29-4E92-91F4-A71BC21630B4}"/>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K</a:t>
              </a:r>
            </a:p>
          </p:txBody>
        </p:sp>
        <p:sp>
          <p:nvSpPr>
            <p:cNvPr id="45" name="Rectangle: Rounded Corners 44">
              <a:extLst>
                <a:ext uri="{FF2B5EF4-FFF2-40B4-BE49-F238E27FC236}">
                  <a16:creationId xmlns:a16="http://schemas.microsoft.com/office/drawing/2014/main" id="{71FA0989-1068-4A68-914A-4FAEBD170FB0}"/>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45">
              <a:extLst>
                <a:ext uri="{FF2B5EF4-FFF2-40B4-BE49-F238E27FC236}">
                  <a16:creationId xmlns:a16="http://schemas.microsoft.com/office/drawing/2014/main" id="{761A4595-F35C-47F6-B08A-66FEFEB197A7}"/>
                </a:ext>
              </a:extLst>
            </p:cNvPr>
            <p:cNvSpPr/>
            <p:nvPr/>
          </p:nvSpPr>
          <p:spPr>
            <a:xfrm rot="5400000">
              <a:off x="6696284" y="53876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TextBox 46">
              <a:extLst>
                <a:ext uri="{FF2B5EF4-FFF2-40B4-BE49-F238E27FC236}">
                  <a16:creationId xmlns:a16="http://schemas.microsoft.com/office/drawing/2014/main" id="{8CD128E6-EC66-4C94-8362-38AEED28F002}"/>
                </a:ext>
              </a:extLst>
            </p:cNvPr>
            <p:cNvSpPr txBox="1"/>
            <p:nvPr/>
          </p:nvSpPr>
          <p:spPr>
            <a:xfrm>
              <a:off x="5835757" y="35591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1</a:t>
              </a:r>
            </a:p>
          </p:txBody>
        </p:sp>
        <p:sp>
          <p:nvSpPr>
            <p:cNvPr id="48" name="TextBox 47">
              <a:extLst>
                <a:ext uri="{FF2B5EF4-FFF2-40B4-BE49-F238E27FC236}">
                  <a16:creationId xmlns:a16="http://schemas.microsoft.com/office/drawing/2014/main" id="{5814E8C3-AA70-47FC-9FF3-67BF32A0C44F}"/>
                </a:ext>
              </a:extLst>
            </p:cNvPr>
            <p:cNvSpPr txBox="1"/>
            <p:nvPr/>
          </p:nvSpPr>
          <p:spPr>
            <a:xfrm>
              <a:off x="7527744" y="391549"/>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
        <p:nvSpPr>
          <p:cNvPr id="50" name="Shape 1413">
            <a:extLst>
              <a:ext uri="{FF2B5EF4-FFF2-40B4-BE49-F238E27FC236}">
                <a16:creationId xmlns:a16="http://schemas.microsoft.com/office/drawing/2014/main" id="{FD65AE4A-9F26-47FF-BC3E-8C9D26FCB8C4}"/>
              </a:ext>
            </a:extLst>
          </p:cNvPr>
          <p:cNvSpPr txBox="1">
            <a:spLocks/>
          </p:cNvSpPr>
          <p:nvPr/>
        </p:nvSpPr>
        <p:spPr>
          <a:xfrm>
            <a:off x="207373" y="3668501"/>
            <a:ext cx="3251981"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Phonics and Word Recognition</a:t>
            </a:r>
            <a:endParaRPr lang="en" dirty="0">
              <a:solidFill>
                <a:srgbClr val="50524F"/>
              </a:solidFill>
            </a:endParaRPr>
          </a:p>
        </p:txBody>
      </p:sp>
      <p:sp>
        <p:nvSpPr>
          <p:cNvPr id="51" name="Shape 1413">
            <a:extLst>
              <a:ext uri="{FF2B5EF4-FFF2-40B4-BE49-F238E27FC236}">
                <a16:creationId xmlns:a16="http://schemas.microsoft.com/office/drawing/2014/main" id="{087C8E6A-31C3-48E4-92F2-FE8EE866D90F}"/>
              </a:ext>
            </a:extLst>
          </p:cNvPr>
          <p:cNvSpPr txBox="1">
            <a:spLocks/>
          </p:cNvSpPr>
          <p:nvPr/>
        </p:nvSpPr>
        <p:spPr>
          <a:xfrm>
            <a:off x="303038" y="5039241"/>
            <a:ext cx="3033770"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Fluency </a:t>
            </a:r>
            <a:endParaRPr lang="en" dirty="0">
              <a:solidFill>
                <a:srgbClr val="50524F"/>
              </a:solidFill>
            </a:endParaRPr>
          </a:p>
        </p:txBody>
      </p:sp>
    </p:spTree>
    <p:extLst>
      <p:ext uri="{BB962C8B-B14F-4D97-AF65-F5344CB8AC3E}">
        <p14:creationId xmlns:p14="http://schemas.microsoft.com/office/powerpoint/2010/main" val="5467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19">
                                            <p:txEl>
                                              <p:pRg st="0" end="0"/>
                                            </p:txEl>
                                          </p:spTgt>
                                        </p:tgtEl>
                                        <p:attrNameLst>
                                          <p:attrName>style.color</p:attrName>
                                        </p:attrNameLst>
                                      </p:cBhvr>
                                      <p:to>
                                        <a:schemeClr val="bg1"/>
                                      </p:to>
                                    </p:animClr>
                                    <p:animClr clrSpc="rgb" dir="cw">
                                      <p:cBhvr>
                                        <p:cTn id="7" dur="250" autoRev="1" fill="remove"/>
                                        <p:tgtEl>
                                          <p:spTgt spid="19">
                                            <p:txEl>
                                              <p:pRg st="0" end="0"/>
                                            </p:txEl>
                                          </p:spTgt>
                                        </p:tgtEl>
                                        <p:attrNameLst>
                                          <p:attrName>fillcolor</p:attrName>
                                        </p:attrNameLst>
                                      </p:cBhvr>
                                      <p:to>
                                        <a:schemeClr val="bg1"/>
                                      </p:to>
                                    </p:animClr>
                                    <p:set>
                                      <p:cBhvr>
                                        <p:cTn id="8" dur="250" autoRev="1" fill="remove"/>
                                        <p:tgtEl>
                                          <p:spTgt spid="19">
                                            <p:txEl>
                                              <p:pRg st="0" end="0"/>
                                            </p:txEl>
                                          </p:spTgt>
                                        </p:tgtEl>
                                        <p:attrNameLst>
                                          <p:attrName>fill.type</p:attrName>
                                        </p:attrNameLst>
                                      </p:cBhvr>
                                      <p:to>
                                        <p:strVal val="solid"/>
                                      </p:to>
                                    </p:set>
                                    <p:set>
                                      <p:cBhvr>
                                        <p:cTn id="9" dur="250" autoRev="1" fill="remove"/>
                                        <p:tgtEl>
                                          <p:spTgt spid="19">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50">
                                            <p:txEl>
                                              <p:pRg st="0" end="0"/>
                                            </p:txEl>
                                          </p:spTgt>
                                        </p:tgtEl>
                                        <p:attrNameLst>
                                          <p:attrName>style.color</p:attrName>
                                        </p:attrNameLst>
                                      </p:cBhvr>
                                      <p:to>
                                        <a:schemeClr val="bg1"/>
                                      </p:to>
                                    </p:animClr>
                                    <p:animClr clrSpc="rgb" dir="cw">
                                      <p:cBhvr>
                                        <p:cTn id="14" dur="250" autoRev="1" fill="remove"/>
                                        <p:tgtEl>
                                          <p:spTgt spid="50">
                                            <p:txEl>
                                              <p:pRg st="0" end="0"/>
                                            </p:txEl>
                                          </p:spTgt>
                                        </p:tgtEl>
                                        <p:attrNameLst>
                                          <p:attrName>fillcolor</p:attrName>
                                        </p:attrNameLst>
                                      </p:cBhvr>
                                      <p:to>
                                        <a:schemeClr val="bg1"/>
                                      </p:to>
                                    </p:animClr>
                                    <p:set>
                                      <p:cBhvr>
                                        <p:cTn id="15" dur="250" autoRev="1" fill="remove"/>
                                        <p:tgtEl>
                                          <p:spTgt spid="50">
                                            <p:txEl>
                                              <p:pRg st="0" end="0"/>
                                            </p:txEl>
                                          </p:spTgt>
                                        </p:tgtEl>
                                        <p:attrNameLst>
                                          <p:attrName>fill.type</p:attrName>
                                        </p:attrNameLst>
                                      </p:cBhvr>
                                      <p:to>
                                        <p:strVal val="solid"/>
                                      </p:to>
                                    </p:set>
                                    <p:set>
                                      <p:cBhvr>
                                        <p:cTn id="16" dur="250" autoRev="1" fill="remove"/>
                                        <p:tgtEl>
                                          <p:spTgt spid="5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725959" y="377910"/>
            <a:ext cx="7414055" cy="857251"/>
          </a:xfrm>
          <a:prstGeom prst="rect">
            <a:avLst/>
          </a:prstGeom>
          <a:noFill/>
          <a:ln>
            <a:noFill/>
          </a:ln>
        </p:spPr>
        <p:txBody>
          <a:bodyPr lIns="91425" tIns="91425" rIns="91425" bIns="91425" anchor="ctr" anchorCtr="0">
            <a:noAutofit/>
          </a:bodyPr>
          <a:lstStyle/>
          <a:p>
            <a:pPr algn="ctr">
              <a:buSzPct val="25000"/>
            </a:pPr>
            <a:r>
              <a:rPr lang="en" sz="3600" dirty="0">
                <a:solidFill>
                  <a:srgbClr val="50524F"/>
                </a:solidFill>
              </a:rPr>
              <a:t>Pause Point Slide  </a:t>
            </a:r>
          </a:p>
        </p:txBody>
      </p:sp>
      <p:sp>
        <p:nvSpPr>
          <p:cNvPr id="2" name="TextBox 1"/>
          <p:cNvSpPr txBox="1"/>
          <p:nvPr/>
        </p:nvSpPr>
        <p:spPr>
          <a:xfrm>
            <a:off x="1016468" y="1467355"/>
            <a:ext cx="6969723" cy="4770537"/>
          </a:xfrm>
          <a:prstGeom prst="rect">
            <a:avLst/>
          </a:prstGeom>
          <a:noFill/>
        </p:spPr>
        <p:txBody>
          <a:bodyPr wrap="square" rtlCol="0">
            <a:spAutoFit/>
          </a:bodyPr>
          <a:lstStyle/>
          <a:p>
            <a:pPr algn="ctr"/>
            <a:r>
              <a:rPr lang="en-US" sz="3600" dirty="0">
                <a:solidFill>
                  <a:schemeClr val="bg2"/>
                </a:solidFill>
                <a:latin typeface="Lucida Sans" panose="020B0602030504020204" pitchFamily="34" charset="0"/>
              </a:rPr>
              <a:t> </a:t>
            </a:r>
            <a:r>
              <a:rPr lang="en-US" sz="2800" dirty="0">
                <a:solidFill>
                  <a:schemeClr val="bg2"/>
                </a:solidFill>
                <a:latin typeface="Lucida Sans" panose="020B0602030504020204" pitchFamily="34" charset="0"/>
              </a:rPr>
              <a:t>Throughout this course, slides with the blue pause button will be opportunities to pause and engage with the content.</a:t>
            </a:r>
          </a:p>
          <a:p>
            <a:pPr algn="ctr"/>
            <a:endParaRPr lang="en-US" sz="2800" dirty="0">
              <a:solidFill>
                <a:schemeClr val="bg2"/>
              </a:solidFill>
              <a:latin typeface="Lucida Sans" panose="020B0602030504020204" pitchFamily="34" charset="0"/>
            </a:endParaRPr>
          </a:p>
          <a:p>
            <a:pPr algn="ctr"/>
            <a:r>
              <a:rPr lang="en-US" sz="2800" dirty="0">
                <a:solidFill>
                  <a:schemeClr val="bg2"/>
                </a:solidFill>
                <a:latin typeface="Lucida Sans" panose="020B0602030504020204" pitchFamily="34" charset="0"/>
              </a:rPr>
              <a:t>Listen to the task, then pause the webinar. Our first opportunity is on the next slide.</a:t>
            </a:r>
          </a:p>
          <a:p>
            <a:pPr algn="ctr"/>
            <a:endParaRPr lang="en-US" sz="3600" dirty="0">
              <a:solidFill>
                <a:schemeClr val="bg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 </a:t>
            </a:r>
            <a:endParaRPr lang="en-US" sz="3600" dirty="0">
              <a:solidFill>
                <a:schemeClr val="bg2"/>
              </a:solidFill>
              <a:latin typeface="Lucida Sans" panose="020B0602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23" y="324355"/>
            <a:ext cx="1143000" cy="1143000"/>
          </a:xfrm>
          <a:prstGeom prst="rect">
            <a:avLst/>
          </a:prstGeom>
        </p:spPr>
      </p:pic>
      <p:sp>
        <p:nvSpPr>
          <p:cNvPr id="4" name="Wave 3"/>
          <p:cNvSpPr/>
          <p:nvPr/>
        </p:nvSpPr>
        <p:spPr>
          <a:xfrm>
            <a:off x="256527" y="4608576"/>
            <a:ext cx="2474288" cy="162931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 Work together with your colleagues!</a:t>
            </a:r>
          </a:p>
        </p:txBody>
      </p:sp>
    </p:spTree>
    <p:extLst>
      <p:ext uri="{BB962C8B-B14F-4D97-AF65-F5344CB8AC3E}">
        <p14:creationId xmlns:p14="http://schemas.microsoft.com/office/powerpoint/2010/main" val="172772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sp>
        <p:nvSpPr>
          <p:cNvPr id="2" name="TextBox 1"/>
          <p:cNvSpPr txBox="1"/>
          <p:nvPr/>
        </p:nvSpPr>
        <p:spPr>
          <a:xfrm>
            <a:off x="1078462" y="1499199"/>
            <a:ext cx="6969723" cy="1754326"/>
          </a:xfrm>
          <a:prstGeom prst="rect">
            <a:avLst/>
          </a:prstGeom>
          <a:noFill/>
        </p:spPr>
        <p:txBody>
          <a:bodyPr wrap="square" rtlCol="0">
            <a:spAutoFit/>
          </a:bodyPr>
          <a:lstStyle/>
          <a:p>
            <a:pPr algn="ctr"/>
            <a:endParaRPr lang="en-US" sz="3600" dirty="0">
              <a:solidFill>
                <a:schemeClr val="bg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 </a:t>
            </a:r>
          </a:p>
          <a:p>
            <a:pPr algn="ctr"/>
            <a:endParaRPr lang="en-US" sz="3600" dirty="0">
              <a:solidFill>
                <a:schemeClr val="bg2"/>
              </a:solidFill>
              <a:latin typeface="Lucida Sans" panose="020B0602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83" y="356199"/>
            <a:ext cx="1143000" cy="1143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07262270"/>
              </p:ext>
            </p:extLst>
          </p:nvPr>
        </p:nvGraphicFramePr>
        <p:xfrm>
          <a:off x="1620903" y="418627"/>
          <a:ext cx="7135640" cy="5669796"/>
        </p:xfrm>
        <a:graphic>
          <a:graphicData uri="http://schemas.openxmlformats.org/drawingml/2006/table">
            <a:tbl>
              <a:tblPr firstRow="1" bandRow="1">
                <a:tableStyleId>{295C2E68-A0DA-4108-AF7E-2E3958B79FE0}</a:tableStyleId>
              </a:tblPr>
              <a:tblGrid>
                <a:gridCol w="5433004">
                  <a:extLst>
                    <a:ext uri="{9D8B030D-6E8A-4147-A177-3AD203B41FA5}">
                      <a16:colId xmlns:a16="http://schemas.microsoft.com/office/drawing/2014/main" val="20000"/>
                    </a:ext>
                  </a:extLst>
                </a:gridCol>
                <a:gridCol w="1702636">
                  <a:extLst>
                    <a:ext uri="{9D8B030D-6E8A-4147-A177-3AD203B41FA5}">
                      <a16:colId xmlns:a16="http://schemas.microsoft.com/office/drawing/2014/main" val="20001"/>
                    </a:ext>
                  </a:extLst>
                </a:gridCol>
              </a:tblGrid>
              <a:tr h="762086">
                <a:tc gridSpan="2">
                  <a:txBody>
                    <a:bodyPr/>
                    <a:lstStyle/>
                    <a:p>
                      <a:r>
                        <a:rPr lang="en" sz="2400" dirty="0">
                          <a:solidFill>
                            <a:schemeClr val="bg1"/>
                          </a:solidFill>
                          <a:latin typeface="Lucida Sans" panose="020B0602030504020204" pitchFamily="34" charset="0"/>
                        </a:rPr>
                        <a:t>Task: Identify the Appropriate Grade Level </a:t>
                      </a:r>
                      <a:endParaRPr lang="en-US" sz="2400" dirty="0">
                        <a:solidFill>
                          <a:schemeClr val="bg1"/>
                        </a:solidFill>
                        <a:latin typeface="Lucida Sans" panose="020B0602030504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762086">
                <a:tc>
                  <a:txBody>
                    <a:bodyPr/>
                    <a:lstStyle/>
                    <a:p>
                      <a:r>
                        <a:rPr lang="en-US" sz="2200" dirty="0">
                          <a:latin typeface="Lucida Sans" panose="020B0602030504020204" pitchFamily="34" charset="0"/>
                        </a:rPr>
                        <a:t>Timed reading of grade-level</a:t>
                      </a:r>
                      <a:r>
                        <a:rPr lang="en-US" sz="2200" baseline="0" dirty="0">
                          <a:latin typeface="Lucida Sans" panose="020B0602030504020204" pitchFamily="34" charset="0"/>
                        </a:rPr>
                        <a:t> text.</a:t>
                      </a:r>
                      <a:endParaRPr lang="en-US" sz="2200" dirty="0">
                        <a:latin typeface="Lucida Sans" panose="020B0602030504020204" pitchFamily="34" charset="0"/>
                      </a:endParaRPr>
                    </a:p>
                  </a:txBody>
                  <a:tcPr anchor="ctr"/>
                </a:tc>
                <a:tc>
                  <a:txBody>
                    <a:bodyPr/>
                    <a:lstStyle/>
                    <a:p>
                      <a:r>
                        <a:rPr lang="en-US" sz="2200" dirty="0">
                          <a:latin typeface="Lucida Sans" panose="020B0602030504020204" pitchFamily="34" charset="0"/>
                        </a:rPr>
                        <a:t>2</a:t>
                      </a:r>
                      <a:r>
                        <a:rPr lang="en-US" sz="2200" baseline="30000" dirty="0">
                          <a:latin typeface="Lucida Sans" panose="020B0602030504020204" pitchFamily="34" charset="0"/>
                        </a:rPr>
                        <a:t>nd</a:t>
                      </a:r>
                      <a:r>
                        <a:rPr lang="en-US" sz="2200" dirty="0">
                          <a:latin typeface="Lucida Sans" panose="020B0602030504020204" pitchFamily="34" charset="0"/>
                        </a:rPr>
                        <a:t> grade fluency</a:t>
                      </a:r>
                    </a:p>
                  </a:txBody>
                  <a:tcPr>
                    <a:solidFill>
                      <a:schemeClr val="accent2"/>
                    </a:solidFill>
                  </a:tcPr>
                </a:tc>
                <a:extLst>
                  <a:ext uri="{0D108BD9-81ED-4DB2-BD59-A6C34878D82A}">
                    <a16:rowId xmlns:a16="http://schemas.microsoft.com/office/drawing/2014/main" val="10001"/>
                  </a:ext>
                </a:extLst>
              </a:tr>
              <a:tr h="762086">
                <a:tc>
                  <a:txBody>
                    <a:bodyPr/>
                    <a:lstStyle/>
                    <a:p>
                      <a:r>
                        <a:rPr lang="en-US" sz="2200" dirty="0">
                          <a:latin typeface="Lucida Sans" panose="020B0602030504020204" pitchFamily="34" charset="0"/>
                        </a:rPr>
                        <a:t>Identifying</a:t>
                      </a:r>
                      <a:r>
                        <a:rPr lang="en-US" sz="2200" baseline="0" dirty="0">
                          <a:latin typeface="Lucida Sans" panose="020B0602030504020204" pitchFamily="34" charset="0"/>
                        </a:rPr>
                        <a:t> words that rhyme with a stated word.</a:t>
                      </a:r>
                      <a:endParaRPr lang="en-US" sz="2200" dirty="0">
                        <a:latin typeface="Lucida Sans" panose="020B0602030504020204" pitchFamily="34" charset="0"/>
                      </a:endParaRPr>
                    </a:p>
                  </a:txBody>
                  <a:tcPr anchor="ctr"/>
                </a:tc>
                <a:tc>
                  <a:txBody>
                    <a:bodyPr/>
                    <a:lstStyle/>
                    <a:p>
                      <a:r>
                        <a:rPr lang="en-US" sz="2200" dirty="0">
                          <a:latin typeface="Lucida Sans" panose="020B0602030504020204" pitchFamily="34" charset="0"/>
                        </a:rPr>
                        <a:t>K</a:t>
                      </a:r>
                      <a:r>
                        <a:rPr lang="en-US" sz="2200" baseline="0" dirty="0">
                          <a:latin typeface="Lucida Sans" panose="020B0602030504020204" pitchFamily="34" charset="0"/>
                        </a:rPr>
                        <a:t> PA</a:t>
                      </a:r>
                      <a:endParaRPr lang="en-US" sz="2200" dirty="0">
                        <a:latin typeface="Lucida Sans" panose="020B0602030504020204" pitchFamily="34" charset="0"/>
                      </a:endParaRPr>
                    </a:p>
                  </a:txBody>
                  <a:tcPr>
                    <a:solidFill>
                      <a:schemeClr val="accent2"/>
                    </a:solidFill>
                  </a:tcPr>
                </a:tc>
                <a:extLst>
                  <a:ext uri="{0D108BD9-81ED-4DB2-BD59-A6C34878D82A}">
                    <a16:rowId xmlns:a16="http://schemas.microsoft.com/office/drawing/2014/main" val="10002"/>
                  </a:ext>
                </a:extLst>
              </a:tr>
              <a:tr h="762086">
                <a:tc>
                  <a:txBody>
                    <a:bodyPr/>
                    <a:lstStyle/>
                    <a:p>
                      <a:r>
                        <a:rPr lang="en-US" sz="2200" dirty="0">
                          <a:latin typeface="Lucida Sans" panose="020B0602030504020204" pitchFamily="34" charset="0"/>
                        </a:rPr>
                        <a:t>Identifying</a:t>
                      </a:r>
                      <a:r>
                        <a:rPr lang="en-US" sz="2200" baseline="0" dirty="0">
                          <a:latin typeface="Lucida Sans" panose="020B0602030504020204" pitchFamily="34" charset="0"/>
                        </a:rPr>
                        <a:t> letters and their most common corresponding sound.</a:t>
                      </a:r>
                      <a:endParaRPr lang="en-US" sz="2200" dirty="0">
                        <a:latin typeface="Lucida Sans" panose="020B0602030504020204" pitchFamily="34" charset="0"/>
                      </a:endParaRPr>
                    </a:p>
                  </a:txBody>
                  <a:tcPr anchor="ctr"/>
                </a:tc>
                <a:tc>
                  <a:txBody>
                    <a:bodyPr/>
                    <a:lstStyle/>
                    <a:p>
                      <a:r>
                        <a:rPr lang="en-US" sz="2200" dirty="0">
                          <a:latin typeface="Lucida Sans" panose="020B0602030504020204" pitchFamily="34" charset="0"/>
                        </a:rPr>
                        <a:t>K print concepts</a:t>
                      </a:r>
                    </a:p>
                  </a:txBody>
                  <a:tcPr>
                    <a:solidFill>
                      <a:schemeClr val="accent2"/>
                    </a:solidFill>
                  </a:tcPr>
                </a:tc>
                <a:extLst>
                  <a:ext uri="{0D108BD9-81ED-4DB2-BD59-A6C34878D82A}">
                    <a16:rowId xmlns:a16="http://schemas.microsoft.com/office/drawing/2014/main" val="10003"/>
                  </a:ext>
                </a:extLst>
              </a:tr>
              <a:tr h="762086">
                <a:tc>
                  <a:txBody>
                    <a:bodyPr/>
                    <a:lstStyle/>
                    <a:p>
                      <a:r>
                        <a:rPr lang="en-US" sz="2200" dirty="0">
                          <a:latin typeface="Lucida Sans" panose="020B0602030504020204" pitchFamily="34" charset="0"/>
                        </a:rPr>
                        <a:t>Decoding words wit</a:t>
                      </a:r>
                      <a:r>
                        <a:rPr lang="en-US" sz="2200" baseline="0" dirty="0">
                          <a:latin typeface="Lucida Sans" panose="020B0602030504020204" pitchFamily="34" charset="0"/>
                        </a:rPr>
                        <a:t>h irregular sound and spelling patterns.</a:t>
                      </a:r>
                      <a:endParaRPr lang="en-US" sz="2200" dirty="0">
                        <a:latin typeface="Lucida Sans" panose="020B0602030504020204" pitchFamily="34" charset="0"/>
                      </a:endParaRPr>
                    </a:p>
                  </a:txBody>
                  <a:tcPr anchor="ctr"/>
                </a:tc>
                <a:tc>
                  <a:txBody>
                    <a:bodyPr/>
                    <a:lstStyle/>
                    <a:p>
                      <a:r>
                        <a:rPr lang="en-US" sz="2200" dirty="0">
                          <a:latin typeface="Lucida Sans" panose="020B0602030504020204" pitchFamily="34" charset="0"/>
                        </a:rPr>
                        <a:t>2</a:t>
                      </a:r>
                      <a:r>
                        <a:rPr lang="en-US" sz="2200" baseline="30000" dirty="0">
                          <a:latin typeface="Lucida Sans" panose="020B0602030504020204" pitchFamily="34" charset="0"/>
                        </a:rPr>
                        <a:t>nd</a:t>
                      </a:r>
                      <a:r>
                        <a:rPr lang="en-US" sz="2200" dirty="0">
                          <a:latin typeface="Lucida Sans" panose="020B0602030504020204" pitchFamily="34" charset="0"/>
                        </a:rPr>
                        <a:t> grade phonics</a:t>
                      </a:r>
                    </a:p>
                  </a:txBody>
                  <a:tcPr>
                    <a:solidFill>
                      <a:schemeClr val="accent2"/>
                    </a:solidFill>
                  </a:tcPr>
                </a:tc>
                <a:extLst>
                  <a:ext uri="{0D108BD9-81ED-4DB2-BD59-A6C34878D82A}">
                    <a16:rowId xmlns:a16="http://schemas.microsoft.com/office/drawing/2014/main" val="10004"/>
                  </a:ext>
                </a:extLst>
              </a:tr>
              <a:tr h="818431">
                <a:tc>
                  <a:txBody>
                    <a:bodyPr/>
                    <a:lstStyle/>
                    <a:p>
                      <a:r>
                        <a:rPr lang="en-US" sz="2200" dirty="0">
                          <a:latin typeface="Lucida Sans" panose="020B0602030504020204" pitchFamily="34" charset="0"/>
                        </a:rPr>
                        <a:t>Determining appropriate end punctuation</a:t>
                      </a:r>
                      <a:r>
                        <a:rPr lang="en-US" sz="2200" baseline="0" dirty="0">
                          <a:latin typeface="Lucida Sans" panose="020B0602030504020204" pitchFamily="34" charset="0"/>
                        </a:rPr>
                        <a:t> for sentences.</a:t>
                      </a:r>
                    </a:p>
                  </a:txBody>
                  <a:tcPr anchor="ctr"/>
                </a:tc>
                <a:tc>
                  <a:txBody>
                    <a:bodyPr/>
                    <a:lstStyle/>
                    <a:p>
                      <a:r>
                        <a:rPr lang="en-US" sz="2200" dirty="0">
                          <a:latin typeface="Lucida Sans" panose="020B0602030504020204" pitchFamily="34" charset="0"/>
                        </a:rPr>
                        <a:t>1</a:t>
                      </a:r>
                      <a:r>
                        <a:rPr lang="en-US" sz="2200" baseline="30000" dirty="0">
                          <a:latin typeface="Lucida Sans" panose="020B0602030504020204" pitchFamily="34" charset="0"/>
                        </a:rPr>
                        <a:t>st</a:t>
                      </a:r>
                      <a:r>
                        <a:rPr lang="en-US" sz="2200" dirty="0">
                          <a:latin typeface="Lucida Sans" panose="020B0602030504020204" pitchFamily="34" charset="0"/>
                        </a:rPr>
                        <a:t> grade print</a:t>
                      </a:r>
                      <a:r>
                        <a:rPr lang="en-US" sz="2200" baseline="0" dirty="0">
                          <a:latin typeface="Lucida Sans" panose="020B0602030504020204" pitchFamily="34" charset="0"/>
                        </a:rPr>
                        <a:t> concepts</a:t>
                      </a:r>
                      <a:endParaRPr lang="en-US" sz="2200" dirty="0">
                        <a:latin typeface="Lucida Sans" panose="020B0602030504020204" pitchFamily="34" charset="0"/>
                      </a:endParaRPr>
                    </a:p>
                  </a:txBody>
                  <a:tcPr>
                    <a:solidFill>
                      <a:schemeClr val="accent2"/>
                    </a:solidFill>
                  </a:tcPr>
                </a:tc>
                <a:extLst>
                  <a:ext uri="{0D108BD9-81ED-4DB2-BD59-A6C34878D82A}">
                    <a16:rowId xmlns:a16="http://schemas.microsoft.com/office/drawing/2014/main" val="10005"/>
                  </a:ext>
                </a:extLst>
              </a:tr>
              <a:tr h="762086">
                <a:tc>
                  <a:txBody>
                    <a:bodyPr/>
                    <a:lstStyle/>
                    <a:p>
                      <a:r>
                        <a:rPr lang="en-US" sz="2200" dirty="0">
                          <a:latin typeface="Lucida Sans" panose="020B0602030504020204" pitchFamily="34" charset="0"/>
                        </a:rPr>
                        <a:t>Identifying the</a:t>
                      </a:r>
                      <a:r>
                        <a:rPr lang="en-US" sz="2200" baseline="0" dirty="0">
                          <a:latin typeface="Lucida Sans" panose="020B0602030504020204" pitchFamily="34" charset="0"/>
                        </a:rPr>
                        <a:t> long vowel sound in the middle of a one syllable word.</a:t>
                      </a:r>
                      <a:endParaRPr lang="en-US" sz="2200" dirty="0">
                        <a:latin typeface="Lucida Sans" panose="020B0602030504020204" pitchFamily="34" charset="0"/>
                      </a:endParaRPr>
                    </a:p>
                  </a:txBody>
                  <a:tcPr anchor="ctr"/>
                </a:tc>
                <a:tc>
                  <a:txBody>
                    <a:bodyPr/>
                    <a:lstStyle/>
                    <a:p>
                      <a:r>
                        <a:rPr lang="en-US" sz="2200" dirty="0">
                          <a:latin typeface="Lucida Sans" panose="020B0602030504020204" pitchFamily="34" charset="0"/>
                        </a:rPr>
                        <a:t>1</a:t>
                      </a:r>
                      <a:r>
                        <a:rPr lang="en-US" sz="2200" baseline="30000" dirty="0">
                          <a:latin typeface="Lucida Sans" panose="020B0602030504020204" pitchFamily="34" charset="0"/>
                        </a:rPr>
                        <a:t>st</a:t>
                      </a:r>
                      <a:r>
                        <a:rPr lang="en-US" sz="2200" baseline="0" dirty="0">
                          <a:latin typeface="Lucida Sans" panose="020B0602030504020204" pitchFamily="34" charset="0"/>
                        </a:rPr>
                        <a:t> grade PA</a:t>
                      </a:r>
                      <a:endParaRPr lang="en-US" sz="2200" dirty="0">
                        <a:latin typeface="Lucida Sans" panose="020B0602030504020204" pitchFamily="34" charset="0"/>
                      </a:endParaRPr>
                    </a:p>
                  </a:txBody>
                  <a:tcPr>
                    <a:solidFill>
                      <a:schemeClr val="accent2"/>
                    </a:solidFill>
                  </a:tcPr>
                </a:tc>
                <a:extLst>
                  <a:ext uri="{0D108BD9-81ED-4DB2-BD59-A6C34878D82A}">
                    <a16:rowId xmlns:a16="http://schemas.microsoft.com/office/drawing/2014/main" val="10006"/>
                  </a:ext>
                </a:extLst>
              </a:tr>
            </a:tbl>
          </a:graphicData>
        </a:graphic>
      </p:graphicFrame>
      <p:sp>
        <p:nvSpPr>
          <p:cNvPr id="6" name="Rectangle 5"/>
          <p:cNvSpPr/>
          <p:nvPr/>
        </p:nvSpPr>
        <p:spPr>
          <a:xfrm>
            <a:off x="7067227" y="1190981"/>
            <a:ext cx="1689316" cy="4897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3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89595"/>
            <a:ext cx="4504841" cy="3026690"/>
          </a:xfrm>
          <a:prstGeom prst="rect">
            <a:avLst/>
          </a:prstGeom>
        </p:spPr>
      </p:pic>
      <p:sp>
        <p:nvSpPr>
          <p:cNvPr id="2" name="Title 1"/>
          <p:cNvSpPr>
            <a:spLocks noGrp="1"/>
          </p:cNvSpPr>
          <p:nvPr>
            <p:ph type="title"/>
          </p:nvPr>
        </p:nvSpPr>
        <p:spPr>
          <a:xfrm>
            <a:off x="457200" y="276490"/>
            <a:ext cx="8229600" cy="1143000"/>
          </a:xfrm>
        </p:spPr>
        <p:txBody>
          <a:bodyPr/>
          <a:lstStyle/>
          <a:p>
            <a:r>
              <a:rPr lang="en-US" sz="3200" dirty="0">
                <a:solidFill>
                  <a:srgbClr val="50524F"/>
                </a:solidFill>
              </a:rPr>
              <a:t>Content in This Course</a:t>
            </a:r>
          </a:p>
        </p:txBody>
      </p:sp>
      <p:sp>
        <p:nvSpPr>
          <p:cNvPr id="3" name="Text Placeholder 2"/>
          <p:cNvSpPr>
            <a:spLocks noGrp="1"/>
          </p:cNvSpPr>
          <p:nvPr>
            <p:ph type="body" idx="1"/>
          </p:nvPr>
        </p:nvSpPr>
        <p:spPr>
          <a:xfrm>
            <a:off x="281141" y="1419490"/>
            <a:ext cx="5261673" cy="4798430"/>
          </a:xfrm>
        </p:spPr>
        <p:txBody>
          <a:bodyPr/>
          <a:lstStyle/>
          <a:p>
            <a:pPr marL="304792" indent="0">
              <a:buNone/>
            </a:pPr>
            <a:r>
              <a:rPr lang="en-US" dirty="0"/>
              <a:t>Module 2: </a:t>
            </a:r>
            <a:r>
              <a:rPr lang="en-US" dirty="0">
                <a:solidFill>
                  <a:schemeClr val="accent2"/>
                </a:solidFill>
              </a:rPr>
              <a:t>Phonological Awareness</a:t>
            </a:r>
          </a:p>
          <a:p>
            <a:pPr marL="304792" indent="0">
              <a:buNone/>
            </a:pPr>
            <a:endParaRPr lang="en-US" sz="2000" dirty="0"/>
          </a:p>
          <a:p>
            <a:pPr marL="304792" indent="0">
              <a:buNone/>
            </a:pPr>
            <a:r>
              <a:rPr lang="en-US" dirty="0"/>
              <a:t>Modules 3 and 4: </a:t>
            </a:r>
            <a:r>
              <a:rPr lang="en-US" dirty="0">
                <a:solidFill>
                  <a:schemeClr val="accent2"/>
                </a:solidFill>
              </a:rPr>
              <a:t>Phonics</a:t>
            </a:r>
          </a:p>
          <a:p>
            <a:pPr marL="304792" indent="0">
              <a:buNone/>
            </a:pPr>
            <a:endParaRPr lang="en-US" sz="2000" dirty="0">
              <a:solidFill>
                <a:schemeClr val="accent2"/>
              </a:solidFill>
            </a:endParaRPr>
          </a:p>
          <a:p>
            <a:pPr marL="304792" indent="0">
              <a:buNone/>
            </a:pPr>
            <a:r>
              <a:rPr lang="en-US" dirty="0">
                <a:solidFill>
                  <a:schemeClr val="tx1"/>
                </a:solidFill>
              </a:rPr>
              <a:t>Module 5: Foundational Reading</a:t>
            </a:r>
            <a:r>
              <a:rPr lang="en-US" dirty="0">
                <a:solidFill>
                  <a:schemeClr val="tx1"/>
                </a:solidFill>
                <a:sym typeface="Wingdings" panose="05000000000000000000" pitchFamily="2" charset="2"/>
              </a:rPr>
              <a:t> </a:t>
            </a:r>
            <a:endParaRPr lang="en-US" dirty="0">
              <a:solidFill>
                <a:schemeClr val="tx1"/>
              </a:solidFill>
            </a:endParaRPr>
          </a:p>
          <a:p>
            <a:pPr marL="304792" indent="0">
              <a:buNone/>
            </a:pPr>
            <a:endParaRPr lang="en-US" sz="2000" dirty="0"/>
          </a:p>
          <a:p>
            <a:pPr marL="304792" indent="0">
              <a:buNone/>
            </a:pPr>
            <a:r>
              <a:rPr lang="en-US" dirty="0"/>
              <a:t>Module 6: Practice and Reading </a:t>
            </a:r>
            <a:r>
              <a:rPr lang="en-US" dirty="0">
                <a:solidFill>
                  <a:schemeClr val="accent2"/>
                </a:solidFill>
              </a:rPr>
              <a:t>Fluency</a:t>
            </a:r>
            <a:r>
              <a:rPr lang="en-US" dirty="0"/>
              <a:t> </a:t>
            </a:r>
          </a:p>
          <a:p>
            <a:pPr marL="304792" indent="0">
              <a:spcBef>
                <a:spcPts val="0"/>
              </a:spcBef>
              <a:buNone/>
            </a:pPr>
            <a:endParaRPr lang="en-US" sz="2000" dirty="0"/>
          </a:p>
          <a:p>
            <a:pPr marL="304792" indent="0">
              <a:buNone/>
            </a:pPr>
            <a:r>
              <a:rPr lang="en-US" dirty="0"/>
              <a:t>Module 7: Assessment</a:t>
            </a:r>
          </a:p>
        </p:txBody>
      </p:sp>
    </p:spTree>
    <p:extLst>
      <p:ext uri="{BB962C8B-B14F-4D97-AF65-F5344CB8AC3E}">
        <p14:creationId xmlns:p14="http://schemas.microsoft.com/office/powerpoint/2010/main" val="28337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75650" y="563308"/>
            <a:ext cx="5629275" cy="5438775"/>
          </a:xfrm>
          <a:prstGeom prst="rect">
            <a:avLst/>
          </a:prstGeom>
        </p:spPr>
      </p:pic>
    </p:spTree>
    <p:extLst>
      <p:ext uri="{BB962C8B-B14F-4D97-AF65-F5344CB8AC3E}">
        <p14:creationId xmlns:p14="http://schemas.microsoft.com/office/powerpoint/2010/main" val="1501055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97" y="1333726"/>
            <a:ext cx="8669383" cy="4875715"/>
          </a:xfrm>
          <a:prstGeom prst="rect">
            <a:avLst/>
          </a:prstGeom>
        </p:spPr>
      </p:pic>
      <p:sp>
        <p:nvSpPr>
          <p:cNvPr id="4" name="Shape 1413"/>
          <p:cNvSpPr txBox="1">
            <a:spLocks noGrp="1"/>
          </p:cNvSpPr>
          <p:nvPr>
            <p:ph type="title"/>
          </p:nvPr>
        </p:nvSpPr>
        <p:spPr>
          <a:xfrm>
            <a:off x="496388" y="327718"/>
            <a:ext cx="8229600" cy="857251"/>
          </a:xfrm>
          <a:prstGeom prst="rect">
            <a:avLst/>
          </a:prstGeom>
          <a:noFill/>
          <a:ln>
            <a:noFill/>
          </a:ln>
        </p:spPr>
        <p:txBody>
          <a:bodyPr lIns="91425" tIns="91425" rIns="91425" bIns="91425" anchor="ctr" anchorCtr="0">
            <a:noAutofit/>
          </a:bodyPr>
          <a:lstStyle/>
          <a:p>
            <a:pPr>
              <a:buSzPct val="25000"/>
            </a:pPr>
            <a:r>
              <a:rPr lang="en" dirty="0">
                <a:solidFill>
                  <a:schemeClr val="accent2"/>
                </a:solidFill>
              </a:rPr>
              <a:t>Effective Enhancements: </a:t>
            </a:r>
            <a:r>
              <a:rPr lang="en" dirty="0">
                <a:solidFill>
                  <a:srgbClr val="50524F"/>
                </a:solidFill>
              </a:rPr>
              <a:t>Use songs, games, and activities to make learning fun!</a:t>
            </a:r>
          </a:p>
        </p:txBody>
      </p:sp>
      <p:sp>
        <p:nvSpPr>
          <p:cNvPr id="3" name="TextBox 2"/>
          <p:cNvSpPr txBox="1"/>
          <p:nvPr/>
        </p:nvSpPr>
        <p:spPr>
          <a:xfrm>
            <a:off x="728420" y="5255141"/>
            <a:ext cx="7997568" cy="969496"/>
          </a:xfrm>
          <a:prstGeom prst="rect">
            <a:avLst/>
          </a:prstGeom>
          <a:solidFill>
            <a:schemeClr val="bg1"/>
          </a:solidFill>
        </p:spPr>
        <p:txBody>
          <a:bodyPr wrap="square" rtlCol="0">
            <a:spAutoFit/>
          </a:bodyPr>
          <a:lstStyle/>
          <a:p>
            <a:pPr algn="ctr"/>
            <a:r>
              <a:rPr lang="en-US" sz="1900" dirty="0">
                <a:solidFill>
                  <a:srgbClr val="50524F"/>
                </a:solidFill>
                <a:latin typeface="Lucida Sans" panose="020B0602030504020204" pitchFamily="34" charset="0"/>
              </a:rPr>
              <a:t>Keep effective enhancements in mind throughout all of the modules! A sample list is provided in the guidance documents, and the course handout.</a:t>
            </a:r>
          </a:p>
        </p:txBody>
      </p:sp>
    </p:spTree>
    <p:extLst>
      <p:ext uri="{BB962C8B-B14F-4D97-AF65-F5344CB8AC3E}">
        <p14:creationId xmlns:p14="http://schemas.microsoft.com/office/powerpoint/2010/main" val="192358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5" name="Picture 4" descr="A close up of a card&#10;&#10;Description generated with high confidence">
            <a:extLst>
              <a:ext uri="{FF2B5EF4-FFF2-40B4-BE49-F238E27FC236}">
                <a16:creationId xmlns:a16="http://schemas.microsoft.com/office/drawing/2014/main" id="{85FA2595-3954-4F23-BE1D-81556505AE34}"/>
              </a:ext>
            </a:extLst>
          </p:cNvPr>
          <p:cNvPicPr>
            <a:picLocks noChangeAspect="1"/>
          </p:cNvPicPr>
          <p:nvPr/>
        </p:nvPicPr>
        <p:blipFill rotWithShape="1">
          <a:blip r:embed="rId3"/>
          <a:srcRect t="5490" b="4976"/>
          <a:stretch/>
        </p:blipFill>
        <p:spPr>
          <a:xfrm>
            <a:off x="683138" y="2501078"/>
            <a:ext cx="7566781" cy="3811359"/>
          </a:xfrm>
          <a:prstGeom prst="rect">
            <a:avLst/>
          </a:prstGeom>
        </p:spPr>
      </p:pic>
      <p:sp>
        <p:nvSpPr>
          <p:cNvPr id="1507" name="Shape 1507"/>
          <p:cNvSpPr txBox="1">
            <a:spLocks noGrp="1"/>
          </p:cNvSpPr>
          <p:nvPr>
            <p:ph type="body" idx="1"/>
          </p:nvPr>
        </p:nvSpPr>
        <p:spPr>
          <a:xfrm>
            <a:off x="683138" y="363826"/>
            <a:ext cx="8057641" cy="2247255"/>
          </a:xfrm>
          <a:prstGeom prst="rect">
            <a:avLst/>
          </a:prstGeom>
          <a:noFill/>
          <a:ln>
            <a:noFill/>
          </a:ln>
        </p:spPr>
        <p:txBody>
          <a:bodyPr lIns="91425" tIns="91425" rIns="91425" bIns="91425" anchor="t" anchorCtr="0">
            <a:noAutofit/>
          </a:bodyPr>
          <a:lstStyle/>
          <a:p>
            <a:pPr marL="152396" indent="0" algn="ctr">
              <a:spcBef>
                <a:spcPts val="0"/>
              </a:spcBef>
              <a:buNone/>
            </a:pPr>
            <a:r>
              <a:rPr lang="en" sz="2800" dirty="0">
                <a:solidFill>
                  <a:srgbClr val="50524F"/>
                </a:solidFill>
              </a:rPr>
              <a:t>Teacher Note </a:t>
            </a:r>
          </a:p>
          <a:p>
            <a:pPr marL="152396" indent="0">
              <a:spcBef>
                <a:spcPts val="0"/>
              </a:spcBef>
              <a:buNone/>
            </a:pPr>
            <a:endParaRPr lang="en" sz="1000" dirty="0"/>
          </a:p>
          <a:p>
            <a:pPr marL="495296" indent="-342900">
              <a:spcBef>
                <a:spcPts val="0"/>
              </a:spcBef>
            </a:pPr>
            <a:r>
              <a:rPr lang="en" sz="2200" dirty="0"/>
              <a:t>Students don’t need to repeatedly practice what they’ve learned already.</a:t>
            </a:r>
          </a:p>
          <a:p>
            <a:pPr marL="495296" indent="-342900"/>
            <a:r>
              <a:rPr lang="en" sz="2200" dirty="0"/>
              <a:t>Retire old content or repurpose it to reflect new learning.</a:t>
            </a:r>
          </a:p>
        </p:txBody>
      </p:sp>
      <p:sp>
        <p:nvSpPr>
          <p:cNvPr id="2" name="Rectangle 1">
            <a:extLst>
              <a:ext uri="{FF2B5EF4-FFF2-40B4-BE49-F238E27FC236}">
                <a16:creationId xmlns:a16="http://schemas.microsoft.com/office/drawing/2014/main" id="{241A16A9-1B58-4119-B836-5B85B260D442}"/>
              </a:ext>
            </a:extLst>
          </p:cNvPr>
          <p:cNvSpPr/>
          <p:nvPr/>
        </p:nvSpPr>
        <p:spPr>
          <a:xfrm>
            <a:off x="7304314" y="3276600"/>
            <a:ext cx="370115"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FB266E-05B8-47D8-988E-EE7B80EA84F7}"/>
              </a:ext>
            </a:extLst>
          </p:cNvPr>
          <p:cNvSpPr txBox="1"/>
          <p:nvPr/>
        </p:nvSpPr>
        <p:spPr>
          <a:xfrm>
            <a:off x="7031421" y="3405353"/>
            <a:ext cx="659391" cy="276999"/>
          </a:xfrm>
          <a:prstGeom prst="rect">
            <a:avLst/>
          </a:prstGeom>
          <a:solidFill>
            <a:schemeClr val="bg1"/>
          </a:solidFill>
        </p:spPr>
        <p:txBody>
          <a:bodyPr wrap="square" rtlCol="0">
            <a:spAutoFit/>
          </a:bodyPr>
          <a:lstStyle/>
          <a:p>
            <a:r>
              <a:rPr lang="en-US" sz="1200" b="1" dirty="0">
                <a:solidFill>
                  <a:schemeClr val="accent2"/>
                </a:solidFill>
                <a:latin typeface="Century Gothic" panose="020B0502020202020204" pitchFamily="34" charset="0"/>
              </a:rPr>
              <a:t>/ng/</a:t>
            </a:r>
          </a:p>
        </p:txBody>
      </p:sp>
    </p:spTree>
    <p:extLst>
      <p:ext uri="{BB962C8B-B14F-4D97-AF65-F5344CB8AC3E}">
        <p14:creationId xmlns:p14="http://schemas.microsoft.com/office/powerpoint/2010/main" val="364056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76" t="4490" r="2997" b="10104"/>
          <a:stretch/>
        </p:blipFill>
        <p:spPr>
          <a:xfrm>
            <a:off x="580414" y="2147147"/>
            <a:ext cx="7918704" cy="4033520"/>
          </a:xfrm>
          <a:prstGeom prst="rect">
            <a:avLst/>
          </a:prstGeom>
        </p:spPr>
      </p:pic>
      <p:sp>
        <p:nvSpPr>
          <p:cNvPr id="4" name="Shape 1413"/>
          <p:cNvSpPr txBox="1">
            <a:spLocks noGrp="1"/>
          </p:cNvSpPr>
          <p:nvPr>
            <p:ph type="title"/>
          </p:nvPr>
        </p:nvSpPr>
        <p:spPr>
          <a:xfrm>
            <a:off x="424966" y="417813"/>
            <a:ext cx="8229600" cy="1429275"/>
          </a:xfrm>
          <a:prstGeom prst="rect">
            <a:avLst/>
          </a:prstGeom>
          <a:noFill/>
          <a:ln>
            <a:noFill/>
          </a:ln>
        </p:spPr>
        <p:txBody>
          <a:bodyPr lIns="91425" tIns="91425" rIns="91425" bIns="91425" anchor="ctr" anchorCtr="0">
            <a:noAutofit/>
          </a:bodyPr>
          <a:lstStyle/>
          <a:p>
            <a:pPr>
              <a:buSzPct val="25000"/>
            </a:pPr>
            <a:r>
              <a:rPr lang="en" sz="2600" dirty="0">
                <a:solidFill>
                  <a:schemeClr val="accent2"/>
                </a:solidFill>
              </a:rPr>
              <a:t>Practice, Practice, Practice: </a:t>
            </a:r>
            <a:r>
              <a:rPr lang="en" sz="2600" dirty="0">
                <a:solidFill>
                  <a:srgbClr val="50524F"/>
                </a:solidFill>
              </a:rPr>
              <a:t>Students need multiple opportunities to practice new skills orally and in reading/writing!</a:t>
            </a:r>
          </a:p>
        </p:txBody>
      </p:sp>
    </p:spTree>
    <p:extLst>
      <p:ext uri="{BB962C8B-B14F-4D97-AF65-F5344CB8AC3E}">
        <p14:creationId xmlns:p14="http://schemas.microsoft.com/office/powerpoint/2010/main" val="715632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4" name="Shape 1413"/>
          <p:cNvSpPr txBox="1">
            <a:spLocks noGrp="1"/>
          </p:cNvSpPr>
          <p:nvPr>
            <p:ph type="title"/>
          </p:nvPr>
        </p:nvSpPr>
        <p:spPr>
          <a:xfrm>
            <a:off x="219456" y="349557"/>
            <a:ext cx="9011136" cy="1696466"/>
          </a:xfrm>
          <a:prstGeom prst="rect">
            <a:avLst/>
          </a:prstGeom>
          <a:noFill/>
          <a:ln>
            <a:noFill/>
          </a:ln>
        </p:spPr>
        <p:txBody>
          <a:bodyPr lIns="91425" tIns="91425" rIns="91425" bIns="91425" anchor="ctr" anchorCtr="0">
            <a:noAutofit/>
          </a:bodyPr>
          <a:lstStyle/>
          <a:p>
            <a:pPr>
              <a:buSzPct val="25000"/>
            </a:pPr>
            <a:r>
              <a:rPr lang="en" sz="2600" b="1" dirty="0">
                <a:solidFill>
                  <a:srgbClr val="50524F"/>
                </a:solidFill>
              </a:rPr>
              <a:t>Practice IN and OUT of context </a:t>
            </a:r>
            <a:br>
              <a:rPr lang="en" sz="2600" dirty="0">
                <a:solidFill>
                  <a:srgbClr val="22A469"/>
                </a:solidFill>
              </a:rPr>
            </a:br>
            <a:r>
              <a:rPr lang="en" sz="2600" dirty="0">
                <a:solidFill>
                  <a:srgbClr val="50524F"/>
                </a:solidFill>
              </a:rPr>
              <a:t>Students need to practice new skills independently AND context the new skill to reading.</a:t>
            </a:r>
          </a:p>
        </p:txBody>
      </p:sp>
      <p:sp>
        <p:nvSpPr>
          <p:cNvPr id="2" name="TextBox 1"/>
          <p:cNvSpPr txBox="1"/>
          <p:nvPr/>
        </p:nvSpPr>
        <p:spPr>
          <a:xfrm>
            <a:off x="640080" y="5538474"/>
            <a:ext cx="6617776" cy="400110"/>
          </a:xfrm>
          <a:prstGeom prst="rect">
            <a:avLst/>
          </a:prstGeom>
          <a:noFill/>
        </p:spPr>
        <p:txBody>
          <a:bodyPr wrap="square" rtlCol="0">
            <a:spAutoFit/>
          </a:bodyPr>
          <a:lstStyle/>
          <a:p>
            <a:r>
              <a:rPr lang="en-US" sz="2000" dirty="0">
                <a:solidFill>
                  <a:srgbClr val="50524F"/>
                </a:solidFill>
                <a:latin typeface="Lucida Sans" panose="020B0602030504020204" pitchFamily="34" charset="0"/>
              </a:rPr>
              <a:t>*We’ll dig into this guidance during Module 5!</a:t>
            </a:r>
          </a:p>
        </p:txBody>
      </p:sp>
      <p:pic>
        <p:nvPicPr>
          <p:cNvPr id="3" name="Picture 2"/>
          <p:cNvPicPr>
            <a:picLocks noChangeAspect="1"/>
          </p:cNvPicPr>
          <p:nvPr/>
        </p:nvPicPr>
        <p:blipFill>
          <a:blip r:embed="rId3"/>
          <a:stretch>
            <a:fillRect/>
          </a:stretch>
        </p:blipFill>
        <p:spPr>
          <a:xfrm>
            <a:off x="4725024" y="2631681"/>
            <a:ext cx="4192738" cy="248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219456" y="2664768"/>
            <a:ext cx="4240667" cy="244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489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3874254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Keeping the End in Mind</a:t>
            </a:r>
          </a:p>
        </p:txBody>
      </p:sp>
    </p:spTree>
    <p:extLst>
      <p:ext uri="{BB962C8B-B14F-4D97-AF65-F5344CB8AC3E}">
        <p14:creationId xmlns:p14="http://schemas.microsoft.com/office/powerpoint/2010/main" val="3277225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0524F"/>
                </a:solidFill>
              </a:rPr>
              <a:t>Proficient Reading Is Our End Goal</a:t>
            </a:r>
          </a:p>
        </p:txBody>
      </p:sp>
      <p:sp>
        <p:nvSpPr>
          <p:cNvPr id="5" name="Text Placeholder 4"/>
          <p:cNvSpPr>
            <a:spLocks noGrp="1"/>
          </p:cNvSpPr>
          <p:nvPr>
            <p:ph type="body" idx="2"/>
          </p:nvPr>
        </p:nvSpPr>
        <p:spPr>
          <a:xfrm>
            <a:off x="4096512" y="1600200"/>
            <a:ext cx="4809744" cy="4525963"/>
          </a:xfrm>
        </p:spPr>
        <p:txBody>
          <a:bodyPr/>
          <a:lstStyle/>
          <a:p>
            <a:pPr marL="566738" indent="-207963"/>
            <a:r>
              <a:rPr lang="en-US" dirty="0"/>
              <a:t>We work from the lens of what works for a skillful reader!</a:t>
            </a:r>
          </a:p>
          <a:p>
            <a:pPr marL="566738" indent="-207963">
              <a:buNone/>
            </a:pPr>
            <a:endParaRPr lang="en-US" dirty="0"/>
          </a:p>
          <a:p>
            <a:pPr marL="566738" indent="-207963"/>
            <a:r>
              <a:rPr lang="en-US" dirty="0"/>
              <a:t>We consolidate and synthesize research-based best practices.</a:t>
            </a:r>
          </a:p>
          <a:p>
            <a:pPr marL="566738" indent="-207963">
              <a:buNone/>
            </a:pPr>
            <a:endParaRPr lang="en-US" dirty="0"/>
          </a:p>
          <a:p>
            <a:pPr marL="566738" indent="-207963"/>
            <a:r>
              <a:rPr lang="en-US" dirty="0"/>
              <a:t>We identify key takeaways for instruction of early readers.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50" y="2163093"/>
            <a:ext cx="3111484" cy="2489187"/>
          </a:xfrm>
          <a:prstGeom prst="rect">
            <a:avLst/>
          </a:prstGeom>
        </p:spPr>
      </p:pic>
    </p:spTree>
    <p:extLst>
      <p:ext uri="{BB962C8B-B14F-4D97-AF65-F5344CB8AC3E}">
        <p14:creationId xmlns:p14="http://schemas.microsoft.com/office/powerpoint/2010/main" val="69970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50524F"/>
                </a:solidFill>
              </a:rPr>
              <a:t>Experts and Works Cited</a:t>
            </a:r>
          </a:p>
        </p:txBody>
      </p:sp>
      <p:sp>
        <p:nvSpPr>
          <p:cNvPr id="6" name="Text Placeholder 5"/>
          <p:cNvSpPr>
            <a:spLocks noGrp="1"/>
          </p:cNvSpPr>
          <p:nvPr>
            <p:ph type="body" idx="1"/>
          </p:nvPr>
        </p:nvSpPr>
        <p:spPr/>
        <p:txBody>
          <a:bodyPr/>
          <a:lstStyle/>
          <a:p>
            <a:pPr marL="304792" indent="0">
              <a:buNone/>
            </a:pPr>
            <a:r>
              <a:rPr lang="en-US" dirty="0">
                <a:solidFill>
                  <a:schemeClr val="accent2"/>
                </a:solidFill>
              </a:rPr>
              <a:t>Work:</a:t>
            </a:r>
          </a:p>
          <a:p>
            <a:pPr marL="304792" indent="0">
              <a:buNone/>
            </a:pPr>
            <a:r>
              <a:rPr lang="en-US" dirty="0"/>
              <a:t>Common Core Standards</a:t>
            </a:r>
          </a:p>
          <a:p>
            <a:pPr marL="304792" indent="0">
              <a:buNone/>
            </a:pPr>
            <a:r>
              <a:rPr lang="en-US" i="1" dirty="0"/>
              <a:t>Beginning to Read</a:t>
            </a:r>
          </a:p>
          <a:p>
            <a:pPr marL="304792" indent="0">
              <a:buNone/>
            </a:pPr>
            <a:r>
              <a:rPr lang="en-US" dirty="0"/>
              <a:t>National Reading Panel</a:t>
            </a:r>
          </a:p>
          <a:p>
            <a:pPr marL="304792" indent="0">
              <a:buNone/>
            </a:pPr>
            <a:endParaRPr lang="en-US" dirty="0"/>
          </a:p>
          <a:p>
            <a:pPr marL="304792" indent="0">
              <a:buNone/>
            </a:pPr>
            <a:endParaRPr lang="en-US" dirty="0"/>
          </a:p>
        </p:txBody>
      </p:sp>
      <p:sp>
        <p:nvSpPr>
          <p:cNvPr id="2" name="Text Placeholder 1"/>
          <p:cNvSpPr>
            <a:spLocks noGrp="1"/>
          </p:cNvSpPr>
          <p:nvPr>
            <p:ph type="body" idx="2"/>
          </p:nvPr>
        </p:nvSpPr>
        <p:spPr/>
        <p:txBody>
          <a:bodyPr/>
          <a:lstStyle/>
          <a:p>
            <a:pPr marL="304792" indent="0">
              <a:buNone/>
            </a:pPr>
            <a:r>
              <a:rPr lang="en-US" dirty="0">
                <a:solidFill>
                  <a:schemeClr val="accent2"/>
                </a:solidFill>
              </a:rPr>
              <a:t>Researchers:</a:t>
            </a:r>
          </a:p>
          <a:p>
            <a:pPr marL="304792" indent="0">
              <a:buNone/>
            </a:pPr>
            <a:r>
              <a:rPr lang="en-US" dirty="0"/>
              <a:t>Marilyn Adams</a:t>
            </a:r>
          </a:p>
          <a:p>
            <a:pPr marL="304792" indent="0">
              <a:buNone/>
            </a:pPr>
            <a:r>
              <a:rPr lang="en-US" dirty="0"/>
              <a:t>Linnea </a:t>
            </a:r>
            <a:r>
              <a:rPr lang="en-US" dirty="0" err="1"/>
              <a:t>Ehri</a:t>
            </a:r>
            <a:endParaRPr lang="en-US" dirty="0"/>
          </a:p>
          <a:p>
            <a:pPr marL="304792" indent="0">
              <a:buNone/>
            </a:pPr>
            <a:r>
              <a:rPr lang="en-US" dirty="0"/>
              <a:t>Deb Glaser</a:t>
            </a:r>
          </a:p>
          <a:p>
            <a:pPr marL="304792" indent="0">
              <a:buNone/>
            </a:pPr>
            <a:r>
              <a:rPr lang="en-US" dirty="0"/>
              <a:t>Louisa Moats</a:t>
            </a:r>
          </a:p>
          <a:p>
            <a:pPr marL="304792" indent="0">
              <a:buNone/>
            </a:pPr>
            <a:r>
              <a:rPr lang="en-US" dirty="0"/>
              <a:t>David Paige </a:t>
            </a:r>
          </a:p>
          <a:p>
            <a:pPr marL="304792" indent="0">
              <a:buNone/>
            </a:pPr>
            <a:r>
              <a:rPr lang="en-US" dirty="0"/>
              <a:t>Mark Seidenberg</a:t>
            </a:r>
          </a:p>
          <a:p>
            <a:pPr marL="304792" indent="0">
              <a:buNone/>
            </a:pPr>
            <a:r>
              <a:rPr lang="en-US" dirty="0"/>
              <a:t>Tim Shanahan</a:t>
            </a:r>
          </a:p>
        </p:txBody>
      </p:sp>
    </p:spTree>
    <p:extLst>
      <p:ext uri="{BB962C8B-B14F-4D97-AF65-F5344CB8AC3E}">
        <p14:creationId xmlns:p14="http://schemas.microsoft.com/office/powerpoint/2010/main" val="1002023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Connect to Practice Task </a:t>
            </a:r>
          </a:p>
        </p:txBody>
      </p:sp>
      <p:sp>
        <p:nvSpPr>
          <p:cNvPr id="7" name="Text Placeholder 6"/>
          <p:cNvSpPr>
            <a:spLocks noGrp="1"/>
          </p:cNvSpPr>
          <p:nvPr>
            <p:ph type="body" idx="1"/>
          </p:nvPr>
        </p:nvSpPr>
        <p:spPr>
          <a:xfrm>
            <a:off x="292608" y="1510847"/>
            <a:ext cx="8558784" cy="4525963"/>
          </a:xfrm>
          <a:solidFill>
            <a:schemeClr val="accent5">
              <a:lumMod val="20000"/>
              <a:lumOff val="80000"/>
            </a:schemeClr>
          </a:solidFill>
        </p:spPr>
        <p:txBody>
          <a:bodyPr/>
          <a:lstStyle/>
          <a:p>
            <a:pPr marL="566738" indent="-261938"/>
            <a:r>
              <a:rPr lang="en-US" sz="2200" dirty="0"/>
              <a:t>Each week will include a task that connects to your practice. We encourage you to engage with your colleagues to complete the task in order to extend your learning and connect to your practice.</a:t>
            </a:r>
          </a:p>
          <a:p>
            <a:pPr marL="304800" indent="0">
              <a:buNone/>
            </a:pPr>
            <a:endParaRPr lang="en-US" sz="1200" dirty="0"/>
          </a:p>
          <a:p>
            <a:pPr marL="566738" indent="-261938"/>
            <a:r>
              <a:rPr lang="en-US" sz="2200" dirty="0"/>
              <a:t>Option A will be a task that is specific to a school setting. Option B will be a task that can be done for those that work in an educational organization or district.</a:t>
            </a:r>
          </a:p>
          <a:p>
            <a:pPr marL="304800" indent="0">
              <a:buNone/>
            </a:pPr>
            <a:endParaRPr lang="en-US" sz="1200" dirty="0"/>
          </a:p>
          <a:p>
            <a:pPr marL="566738" indent="-261938"/>
            <a:r>
              <a:rPr lang="en-US" sz="2200" dirty="0"/>
              <a:t>If you use a core program for phonics, please use that program for assignments. If not, you may use an OER resource such as Core Knowledge Language Arts’ Skills Strand.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160" y="274636"/>
            <a:ext cx="1295352" cy="1139910"/>
          </a:xfrm>
          <a:prstGeom prst="rect">
            <a:avLst/>
          </a:prstGeom>
        </p:spPr>
      </p:pic>
    </p:spTree>
    <p:extLst>
      <p:ext uri="{BB962C8B-B14F-4D97-AF65-F5344CB8AC3E}">
        <p14:creationId xmlns:p14="http://schemas.microsoft.com/office/powerpoint/2010/main" val="352255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872" y="392306"/>
            <a:ext cx="1295352" cy="1139910"/>
          </a:xfrm>
          <a:prstGeom prst="rect">
            <a:avLst/>
          </a:prstGeom>
        </p:spPr>
      </p:pic>
      <p:sp>
        <p:nvSpPr>
          <p:cNvPr id="2" name="Title 1"/>
          <p:cNvSpPr>
            <a:spLocks noGrp="1"/>
          </p:cNvSpPr>
          <p:nvPr>
            <p:ph type="title"/>
          </p:nvPr>
        </p:nvSpPr>
        <p:spPr/>
        <p:txBody>
          <a:bodyPr/>
          <a:lstStyle/>
          <a:p>
            <a:r>
              <a:rPr lang="en-US" dirty="0">
                <a:solidFill>
                  <a:srgbClr val="50524F"/>
                </a:solidFill>
              </a:rPr>
              <a:t>Module 1: Connect to Practice Task </a:t>
            </a:r>
          </a:p>
        </p:txBody>
      </p:sp>
      <p:sp>
        <p:nvSpPr>
          <p:cNvPr id="3" name="Text Placeholder 2"/>
          <p:cNvSpPr>
            <a:spLocks noGrp="1"/>
          </p:cNvSpPr>
          <p:nvPr>
            <p:ph type="body" idx="1"/>
          </p:nvPr>
        </p:nvSpPr>
        <p:spPr>
          <a:xfrm>
            <a:off x="76201" y="1541053"/>
            <a:ext cx="4495799" cy="4525963"/>
          </a:xfrm>
        </p:spPr>
        <p:txBody>
          <a:bodyPr/>
          <a:lstStyle/>
          <a:p>
            <a:pPr marL="304792" indent="0">
              <a:buNone/>
            </a:pPr>
            <a:r>
              <a:rPr lang="en-US" dirty="0"/>
              <a:t>Option A:</a:t>
            </a:r>
          </a:p>
          <a:p>
            <a:pPr marL="304792" indent="0">
              <a:buNone/>
            </a:pPr>
            <a:endParaRPr lang="en-US" sz="1400" dirty="0"/>
          </a:p>
          <a:p>
            <a:pPr marL="304792" indent="0">
              <a:buNone/>
            </a:pPr>
            <a:r>
              <a:rPr lang="en-US" sz="2300" dirty="0"/>
              <a:t>Use the “Features of a Structured Foundational Skills” Checklist to evaluate your school/classroom/ district’s approach to foundational skills.</a:t>
            </a:r>
          </a:p>
          <a:p>
            <a:pPr marL="304792" indent="0">
              <a:buNone/>
            </a:pPr>
            <a:endParaRPr lang="en-US" dirty="0"/>
          </a:p>
          <a:p>
            <a:pPr marL="304792" indent="0">
              <a:buNone/>
            </a:pPr>
            <a:r>
              <a:rPr lang="en-US" sz="2000" dirty="0"/>
              <a:t> </a:t>
            </a:r>
          </a:p>
          <a:p>
            <a:pPr marL="304792" indent="0">
              <a:buNone/>
            </a:pPr>
            <a:endParaRPr lang="en-US" sz="2000" dirty="0"/>
          </a:p>
        </p:txBody>
      </p:sp>
      <p:sp>
        <p:nvSpPr>
          <p:cNvPr id="4" name="Text Placeholder 3"/>
          <p:cNvSpPr>
            <a:spLocks noGrp="1"/>
          </p:cNvSpPr>
          <p:nvPr>
            <p:ph type="body" idx="2"/>
          </p:nvPr>
        </p:nvSpPr>
        <p:spPr>
          <a:xfrm>
            <a:off x="4407955" y="1602287"/>
            <a:ext cx="4503760" cy="4525963"/>
          </a:xfrm>
        </p:spPr>
        <p:txBody>
          <a:bodyPr/>
          <a:lstStyle/>
          <a:p>
            <a:pPr marL="304792" indent="0">
              <a:buNone/>
            </a:pPr>
            <a:r>
              <a:rPr lang="en-US" dirty="0"/>
              <a:t>Option B:</a:t>
            </a:r>
          </a:p>
          <a:p>
            <a:pPr marL="304792" indent="0">
              <a:buNone/>
            </a:pPr>
            <a:endParaRPr lang="en-US" sz="1400" dirty="0"/>
          </a:p>
          <a:p>
            <a:pPr marL="304792" indent="0">
              <a:buNone/>
            </a:pPr>
            <a:r>
              <a:rPr lang="en-US" sz="2300" dirty="0"/>
              <a:t>Use the “Features of a Structured Foundational Skills” Checklist to evaluate an open resource.</a:t>
            </a:r>
          </a:p>
          <a:p>
            <a:pPr marL="304792" indent="0">
              <a:buNone/>
            </a:pPr>
            <a:endParaRPr lang="en-US" sz="2300" dirty="0"/>
          </a:p>
          <a:p>
            <a:pPr marL="304792" indent="0">
              <a:buNone/>
            </a:pPr>
            <a:r>
              <a:rPr lang="en-US" sz="2300" dirty="0"/>
              <a:t>Options:  </a:t>
            </a:r>
          </a:p>
          <a:p>
            <a:pPr marL="304792" indent="0">
              <a:buNone/>
            </a:pPr>
            <a:r>
              <a:rPr lang="en-US" sz="2300" dirty="0">
                <a:hlinkClick r:id="rId4"/>
              </a:rPr>
              <a:t>CKLA</a:t>
            </a:r>
            <a:endParaRPr lang="en-US" sz="2300" dirty="0"/>
          </a:p>
          <a:p>
            <a:pPr marL="304792" indent="0">
              <a:buNone/>
            </a:pPr>
            <a:r>
              <a:rPr lang="en-US" sz="2300" dirty="0">
                <a:hlinkClick r:id="rId5"/>
              </a:rPr>
              <a:t>Expeditionary Learning</a:t>
            </a:r>
            <a:endParaRPr lang="en-US" sz="2300" dirty="0"/>
          </a:p>
          <a:p>
            <a:pPr marL="304792" indent="0">
              <a:buNone/>
            </a:pPr>
            <a:r>
              <a:rPr lang="en-US" sz="2300" dirty="0"/>
              <a:t>Your choice based on access.</a:t>
            </a:r>
          </a:p>
        </p:txBody>
      </p:sp>
    </p:spTree>
    <p:extLst>
      <p:ext uri="{BB962C8B-B14F-4D97-AF65-F5344CB8AC3E}">
        <p14:creationId xmlns:p14="http://schemas.microsoft.com/office/powerpoint/2010/main" val="2374003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Recommended Reading</a:t>
            </a:r>
          </a:p>
        </p:txBody>
      </p:sp>
      <p:sp>
        <p:nvSpPr>
          <p:cNvPr id="3" name="Text Placeholder 2"/>
          <p:cNvSpPr>
            <a:spLocks noGrp="1"/>
          </p:cNvSpPr>
          <p:nvPr>
            <p:ph type="body" idx="1"/>
          </p:nvPr>
        </p:nvSpPr>
        <p:spPr>
          <a:xfrm>
            <a:off x="2843784" y="5474391"/>
            <a:ext cx="3456432" cy="615513"/>
          </a:xfrm>
        </p:spPr>
        <p:txBody>
          <a:bodyPr/>
          <a:lstStyle/>
          <a:p>
            <a:pPr marL="304792" indent="0">
              <a:buNone/>
            </a:pPr>
            <a:r>
              <a:rPr lang="en-US" sz="2200" dirty="0">
                <a:hlinkClick r:id="rId3"/>
              </a:rPr>
              <a:t>http://bit.ly/2nfq4w2</a:t>
            </a:r>
            <a:r>
              <a:rPr lang="en-US" sz="2200" dirty="0"/>
              <a:t> </a:t>
            </a:r>
          </a:p>
        </p:txBody>
      </p:sp>
      <p:pic>
        <p:nvPicPr>
          <p:cNvPr id="4" name="Picture 3"/>
          <p:cNvPicPr>
            <a:picLocks noChangeAspect="1"/>
          </p:cNvPicPr>
          <p:nvPr/>
        </p:nvPicPr>
        <p:blipFill>
          <a:blip r:embed="rId4"/>
          <a:stretch>
            <a:fillRect/>
          </a:stretch>
        </p:blipFill>
        <p:spPr>
          <a:xfrm>
            <a:off x="957262" y="1745039"/>
            <a:ext cx="7476012" cy="3082993"/>
          </a:xfrm>
          <a:prstGeom prst="rect">
            <a:avLst/>
          </a:prstGeom>
        </p:spPr>
      </p:pic>
    </p:spTree>
    <p:extLst>
      <p:ext uri="{BB962C8B-B14F-4D97-AF65-F5344CB8AC3E}">
        <p14:creationId xmlns:p14="http://schemas.microsoft.com/office/powerpoint/2010/main" val="3871221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405122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492915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2027270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1745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Goals for This Module</a:t>
            </a:r>
          </a:p>
        </p:txBody>
      </p:sp>
      <p:sp>
        <p:nvSpPr>
          <p:cNvPr id="685" name="Shape 685"/>
          <p:cNvSpPr txBox="1">
            <a:spLocks noGrp="1"/>
          </p:cNvSpPr>
          <p:nvPr>
            <p:ph type="body" idx="1"/>
          </p:nvPr>
        </p:nvSpPr>
        <p:spPr>
          <a:xfrm>
            <a:off x="457200" y="1578501"/>
            <a:ext cx="7742064" cy="4081929"/>
          </a:xfrm>
          <a:prstGeom prst="rect">
            <a:avLst/>
          </a:prstGeom>
          <a:noFill/>
          <a:ln>
            <a:noFill/>
          </a:ln>
        </p:spPr>
        <p:txBody>
          <a:bodyPr lIns="91425" tIns="91425" rIns="91425" bIns="91425" anchor="t" anchorCtr="0">
            <a:noAutofit/>
          </a:bodyPr>
          <a:lstStyle/>
          <a:p>
            <a:pPr marL="495296" indent="-342900">
              <a:spcBef>
                <a:spcPts val="800"/>
              </a:spcBef>
            </a:pPr>
            <a:r>
              <a:rPr lang="en" dirty="0">
                <a:solidFill>
                  <a:schemeClr val="bg2"/>
                </a:solidFill>
              </a:rPr>
              <a:t>Identify the components of foundational skills.</a:t>
            </a:r>
          </a:p>
          <a:p>
            <a:pPr marL="152396" indent="0">
              <a:spcBef>
                <a:spcPts val="800"/>
              </a:spcBef>
              <a:buNone/>
            </a:pPr>
            <a:endParaRPr lang="en" dirty="0">
              <a:solidFill>
                <a:schemeClr val="bg2"/>
              </a:solidFill>
            </a:endParaRPr>
          </a:p>
          <a:p>
            <a:pPr marL="495296" indent="-342900">
              <a:spcBef>
                <a:spcPts val="800"/>
              </a:spcBef>
            </a:pPr>
            <a:r>
              <a:rPr lang="en" dirty="0">
                <a:solidFill>
                  <a:schemeClr val="bg2"/>
                </a:solidFill>
              </a:rPr>
              <a:t>Distinguish key areas of focus by grade level.</a:t>
            </a:r>
          </a:p>
          <a:p>
            <a:pPr marL="152396" indent="0">
              <a:spcBef>
                <a:spcPts val="800"/>
              </a:spcBef>
              <a:buNone/>
            </a:pPr>
            <a:endParaRPr lang="en" dirty="0">
              <a:solidFill>
                <a:schemeClr val="bg2"/>
              </a:solidFill>
            </a:endParaRPr>
          </a:p>
          <a:p>
            <a:pPr marL="495296" indent="-342900">
              <a:spcBef>
                <a:spcPts val="800"/>
              </a:spcBef>
            </a:pPr>
            <a:r>
              <a:rPr lang="en" dirty="0">
                <a:solidFill>
                  <a:schemeClr val="bg2"/>
                </a:solidFill>
              </a:rPr>
              <a:t>Determine the structure and content of the Foundational Skills Mini-Course.</a:t>
            </a:r>
            <a:endParaRPr dirty="0">
              <a:solidFill>
                <a:schemeClr val="dk1"/>
              </a:solidFill>
            </a:endParaRPr>
          </a:p>
        </p:txBody>
      </p:sp>
    </p:spTree>
    <p:extLst>
      <p:ext uri="{BB962C8B-B14F-4D97-AF65-F5344CB8AC3E}">
        <p14:creationId xmlns:p14="http://schemas.microsoft.com/office/powerpoint/2010/main" val="5625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583"/>
            <a:ext cx="8229600" cy="1143000"/>
          </a:xfrm>
        </p:spPr>
        <p:txBody>
          <a:bodyPr/>
          <a:lstStyle/>
          <a:p>
            <a:r>
              <a:rPr lang="en-US" dirty="0">
                <a:solidFill>
                  <a:srgbClr val="50524F"/>
                </a:solidFill>
              </a:rPr>
              <a:t>Information About the Virtual Modules</a:t>
            </a:r>
          </a:p>
        </p:txBody>
      </p:sp>
      <p:sp>
        <p:nvSpPr>
          <p:cNvPr id="3" name="Text Placeholder 2"/>
          <p:cNvSpPr>
            <a:spLocks noGrp="1"/>
          </p:cNvSpPr>
          <p:nvPr>
            <p:ph type="body" idx="1"/>
          </p:nvPr>
        </p:nvSpPr>
        <p:spPr/>
        <p:txBody>
          <a:bodyPr/>
          <a:lstStyle/>
          <a:p>
            <a:r>
              <a:rPr lang="en-US" dirty="0"/>
              <a:t>Online Discussion and Pause Points	</a:t>
            </a:r>
          </a:p>
        </p:txBody>
      </p:sp>
      <p:sp>
        <p:nvSpPr>
          <p:cNvPr id="4" name="Text Placeholder 3"/>
          <p:cNvSpPr>
            <a:spLocks noGrp="1"/>
          </p:cNvSpPr>
          <p:nvPr>
            <p:ph type="body" idx="2"/>
          </p:nvPr>
        </p:nvSpPr>
        <p:spPr/>
        <p:txBody>
          <a:bodyPr/>
          <a:lstStyle/>
          <a:p>
            <a:endParaRPr lang="en-US" dirty="0"/>
          </a:p>
          <a:p>
            <a:pPr marL="304792" indent="0">
              <a:buNone/>
            </a:pPr>
            <a:endParaRPr lang="en-US" dirty="0"/>
          </a:p>
          <a:p>
            <a:pPr marL="304792" indent="0">
              <a:buNone/>
            </a:pPr>
            <a:endParaRPr lang="en-US" sz="500" dirty="0"/>
          </a:p>
          <a:p>
            <a:pPr marL="512763" indent="-207963"/>
            <a:r>
              <a:rPr lang="en-US" dirty="0"/>
              <a:t>Opportunities to engage in online discussion.</a:t>
            </a:r>
          </a:p>
          <a:p>
            <a:pPr marL="304792" indent="0">
              <a:buNone/>
            </a:pPr>
            <a:endParaRPr lang="en-US" dirty="0"/>
          </a:p>
          <a:p>
            <a:pPr marL="304792" indent="0">
              <a:buNone/>
            </a:pPr>
            <a:endParaRPr lang="en-US" dirty="0"/>
          </a:p>
          <a:p>
            <a:pPr marL="304792" indent="0">
              <a:buNone/>
            </a:pPr>
            <a:endParaRPr lang="en-US" sz="1000" dirty="0"/>
          </a:p>
          <a:p>
            <a:pPr marL="512763" indent="-207963"/>
            <a:r>
              <a:rPr lang="en-US" dirty="0"/>
              <a:t>“Pause points” to engage with content.</a:t>
            </a:r>
          </a:p>
        </p:txBody>
      </p:sp>
      <p:sp>
        <p:nvSpPr>
          <p:cNvPr id="5" name="Text Placeholder 4"/>
          <p:cNvSpPr>
            <a:spLocks noGrp="1"/>
          </p:cNvSpPr>
          <p:nvPr>
            <p:ph type="body" idx="3"/>
          </p:nvPr>
        </p:nvSpPr>
        <p:spPr/>
        <p:txBody>
          <a:bodyPr/>
          <a:lstStyle/>
          <a:p>
            <a:r>
              <a:rPr lang="en-US" dirty="0"/>
              <a:t>Weekly “Connect to Practice” tasks</a:t>
            </a:r>
          </a:p>
        </p:txBody>
      </p:sp>
      <p:sp>
        <p:nvSpPr>
          <p:cNvPr id="6" name="Text Placeholder 5"/>
          <p:cNvSpPr>
            <a:spLocks noGrp="1"/>
          </p:cNvSpPr>
          <p:nvPr>
            <p:ph type="body" idx="4"/>
          </p:nvPr>
        </p:nvSpPr>
        <p:spPr>
          <a:xfrm>
            <a:off x="4645027" y="2190754"/>
            <a:ext cx="4352669" cy="3951287"/>
          </a:xfrm>
        </p:spPr>
        <p:txBody>
          <a:bodyPr/>
          <a:lstStyle/>
          <a:p>
            <a:pPr marL="304792" indent="0">
              <a:buNone/>
            </a:pPr>
            <a:endParaRPr lang="en-US" dirty="0"/>
          </a:p>
          <a:p>
            <a:pPr marL="304792" indent="0">
              <a:buNone/>
            </a:pPr>
            <a:endParaRPr lang="en-US" dirty="0"/>
          </a:p>
          <a:p>
            <a:pPr marL="304792" indent="0">
              <a:buNone/>
            </a:pPr>
            <a:endParaRPr lang="en-US" dirty="0"/>
          </a:p>
          <a:p>
            <a:pPr marL="566738" indent="-261938">
              <a:buFont typeface="Arial" panose="020B0604020202020204" pitchFamily="34" charset="0"/>
              <a:buChar char="•"/>
            </a:pPr>
            <a:r>
              <a:rPr lang="en-US" dirty="0"/>
              <a:t>Tasks (including role based options) to connect the work to your setting.</a:t>
            </a:r>
          </a:p>
          <a:p>
            <a:pPr>
              <a:buFont typeface="Arial" panose="020B0604020202020204" pitchFamily="34" charset="0"/>
              <a:buChar char="•"/>
            </a:pPr>
            <a:endParaRPr lang="en-US" dirty="0"/>
          </a:p>
          <a:p>
            <a:pPr marL="512763" indent="-207963">
              <a:buFont typeface="Arial" panose="020B0604020202020204" pitchFamily="34" charset="0"/>
              <a:buChar char="•"/>
            </a:pPr>
            <a:r>
              <a:rPr lang="en-US" dirty="0"/>
              <a:t>Optional recommended reading.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560" y="2344744"/>
            <a:ext cx="1337733" cy="8452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561" y="2344744"/>
            <a:ext cx="1295352" cy="11399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400" y="4703631"/>
            <a:ext cx="599103" cy="599103"/>
          </a:xfrm>
          <a:prstGeom prst="rect">
            <a:avLst/>
          </a:prstGeom>
        </p:spPr>
      </p:pic>
    </p:spTree>
    <p:extLst>
      <p:ext uri="{BB962C8B-B14F-4D97-AF65-F5344CB8AC3E}">
        <p14:creationId xmlns:p14="http://schemas.microsoft.com/office/powerpoint/2010/main" val="358320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7" name="Picture Placeholder 6"/>
          <p:cNvPicPr>
            <a:picLocks noGrp="1" noChangeAspect="1"/>
          </p:cNvPicPr>
          <p:nvPr>
            <p:ph type="pic" idx="2"/>
          </p:nvPr>
        </p:nvPicPr>
        <p:blipFill>
          <a:blip r:embed="rId3">
            <a:extLst>
              <a:ext uri="{28A0092B-C50C-407E-A947-70E740481C1C}">
                <a14:useLocalDpi xmlns:a14="http://schemas.microsoft.com/office/drawing/2010/main" val="0"/>
              </a:ext>
            </a:extLst>
          </a:blip>
          <a:srcRect l="16246" r="16246"/>
          <a:stretch>
            <a:fillRect/>
          </a:stretch>
        </p:blipFill>
        <p:spPr/>
      </p:pic>
      <p:sp>
        <p:nvSpPr>
          <p:cNvPr id="696" name="Shape 696"/>
          <p:cNvSpPr txBox="1">
            <a:spLocks noGrp="1"/>
          </p:cNvSpPr>
          <p:nvPr>
            <p:ph type="title"/>
          </p:nvPr>
        </p:nvSpPr>
        <p:spPr>
          <a:prstGeom prst="rect">
            <a:avLst/>
          </a:prstGeom>
          <a:noFill/>
          <a:ln>
            <a:noFill/>
          </a:ln>
        </p:spPr>
        <p:txBody>
          <a:bodyPr lIns="91425" tIns="91425" rIns="91425" bIns="91425" anchor="ctr" anchorCtr="0">
            <a:noAutofit/>
          </a:bodyPr>
          <a:lstStyle/>
          <a:p>
            <a:pPr algn="ctr">
              <a:buSzPct val="25000"/>
            </a:pPr>
            <a:r>
              <a:rPr lang="en" dirty="0">
                <a:solidFill>
                  <a:srgbClr val="50524F"/>
                </a:solidFill>
              </a:rPr>
              <a:t>Why This Course?</a:t>
            </a:r>
          </a:p>
        </p:txBody>
      </p:sp>
      <p:sp>
        <p:nvSpPr>
          <p:cNvPr id="697" name="Shape 697"/>
          <p:cNvSpPr txBox="1">
            <a:spLocks noGrp="1"/>
          </p:cNvSpPr>
          <p:nvPr>
            <p:ph type="body" idx="1"/>
          </p:nvPr>
        </p:nvSpPr>
        <p:spPr>
          <a:prstGeom prst="rect">
            <a:avLst/>
          </a:prstGeom>
          <a:noFill/>
          <a:ln>
            <a:noFill/>
          </a:ln>
        </p:spPr>
        <p:txBody>
          <a:bodyPr lIns="91425" tIns="91425" rIns="91425" bIns="91425" anchor="t" anchorCtr="0">
            <a:noAutofit/>
          </a:bodyPr>
          <a:lstStyle/>
          <a:p>
            <a:pPr marL="152396" indent="0">
              <a:spcBef>
                <a:spcPts val="0"/>
              </a:spcBef>
              <a:buNone/>
            </a:pPr>
            <a:r>
              <a:rPr lang="en" sz="2600" b="1" dirty="0">
                <a:solidFill>
                  <a:schemeClr val="bg1"/>
                </a:solidFill>
              </a:rPr>
              <a:t>Support Others</a:t>
            </a:r>
          </a:p>
        </p:txBody>
      </p:sp>
      <p:pic>
        <p:nvPicPr>
          <p:cNvPr id="5" name="Picture Placeholder 4"/>
          <p:cNvPicPr>
            <a:picLocks noGrp="1" noChangeAspect="1"/>
          </p:cNvPicPr>
          <p:nvPr>
            <p:ph type="pic" idx="3"/>
          </p:nvPr>
        </p:nvPicPr>
        <p:blipFill>
          <a:blip r:embed="rId4">
            <a:extLst>
              <a:ext uri="{28A0092B-C50C-407E-A947-70E740481C1C}">
                <a14:useLocalDpi xmlns:a14="http://schemas.microsoft.com/office/drawing/2010/main" val="0"/>
              </a:ext>
            </a:extLst>
          </a:blip>
          <a:srcRect l="21695" r="21695"/>
          <a:stretch>
            <a:fillRect/>
          </a:stretch>
        </p:blipFill>
        <p:spPr/>
      </p:pic>
      <p:sp>
        <p:nvSpPr>
          <p:cNvPr id="4" name="Text Placeholder 3"/>
          <p:cNvSpPr>
            <a:spLocks noGrp="1"/>
          </p:cNvSpPr>
          <p:nvPr>
            <p:ph type="body" idx="4"/>
          </p:nvPr>
        </p:nvSpPr>
        <p:spPr/>
        <p:txBody>
          <a:bodyPr/>
          <a:lstStyle/>
          <a:p>
            <a:r>
              <a:rPr lang="en-US" sz="2600" b="1" dirty="0">
                <a:solidFill>
                  <a:schemeClr val="tx1">
                    <a:lumMod val="85000"/>
                    <a:lumOff val="15000"/>
                  </a:schemeClr>
                </a:solidFill>
              </a:rPr>
              <a:t>Build Your Knowledge</a:t>
            </a:r>
          </a:p>
        </p:txBody>
      </p:sp>
    </p:spTree>
    <p:extLst>
      <p:ext uri="{BB962C8B-B14F-4D97-AF65-F5344CB8AC3E}">
        <p14:creationId xmlns:p14="http://schemas.microsoft.com/office/powerpoint/2010/main" val="239886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txBox="1">
            <a:spLocks noGrp="1"/>
          </p:cNvSpPr>
          <p:nvPr>
            <p:ph type="title"/>
          </p:nvPr>
        </p:nvSpPr>
        <p:spPr>
          <a:xfrm>
            <a:off x="457200" y="492208"/>
            <a:ext cx="8229600" cy="707856"/>
          </a:xfrm>
          <a:prstGeom prst="rect">
            <a:avLst/>
          </a:prstGeom>
          <a:noFill/>
        </p:spPr>
        <p:txBody>
          <a:bodyPr wrap="square" rtlCol="0">
            <a:spAutoFit/>
          </a:bodyPr>
          <a:lstStyle/>
          <a:p>
            <a:r>
              <a:rPr lang="en-US" sz="3400" dirty="0">
                <a:solidFill>
                  <a:srgbClr val="50524F"/>
                </a:solidFill>
                <a:latin typeface="Lucida Sans" panose="020B0602030504020204" pitchFamily="34" charset="0"/>
              </a:rPr>
              <a:t>The Shifts</a:t>
            </a:r>
          </a:p>
        </p:txBody>
      </p:sp>
      <p:sp>
        <p:nvSpPr>
          <p:cNvPr id="11" name="TextBox 10"/>
          <p:cNvSpPr txBox="1"/>
          <p:nvPr/>
        </p:nvSpPr>
        <p:spPr>
          <a:xfrm>
            <a:off x="592313" y="1291974"/>
            <a:ext cx="7801879" cy="400110"/>
          </a:xfrm>
          <a:prstGeom prst="rect">
            <a:avLst/>
          </a:prstGeom>
          <a:noFill/>
        </p:spPr>
        <p:txBody>
          <a:bodyPr wrap="square" rtlCol="0">
            <a:spAutoFit/>
          </a:bodyPr>
          <a:lstStyle/>
          <a:p>
            <a:r>
              <a:rPr lang="en-US" sz="2000" dirty="0">
                <a:solidFill>
                  <a:srgbClr val="50524F"/>
                </a:solidFill>
                <a:latin typeface="Lucida Sans" panose="020B0602030504020204" pitchFamily="34" charset="0"/>
              </a:rPr>
              <a:t>What makes college- and career-ready standards different?</a:t>
            </a:r>
          </a:p>
        </p:txBody>
      </p:sp>
      <p:sp>
        <p:nvSpPr>
          <p:cNvPr id="12" name="Text Placeholder 11"/>
          <p:cNvSpPr>
            <a:spLocks noGrp="1"/>
          </p:cNvSpPr>
          <p:nvPr>
            <p:ph type="body" idx="1"/>
          </p:nvPr>
        </p:nvSpPr>
        <p:spPr>
          <a:xfrm>
            <a:off x="457200" y="1846421"/>
            <a:ext cx="7626096" cy="4447341"/>
          </a:xfrm>
          <a:prstGeom prst="rect">
            <a:avLst/>
          </a:prstGeom>
        </p:spPr>
        <p:txBody>
          <a:bodyPr wrap="square">
            <a:spAutoFit/>
          </a:bodyPr>
          <a:lstStyle/>
          <a:p>
            <a:pPr marL="0" indent="0">
              <a:buNone/>
            </a:pPr>
            <a:r>
              <a:rPr lang="en-US" dirty="0">
                <a:solidFill>
                  <a:srgbClr val="22A469"/>
                </a:solidFill>
              </a:rPr>
              <a:t>In ELA/Literacy</a:t>
            </a:r>
          </a:p>
          <a:p>
            <a:pPr marL="0" indent="0">
              <a:buNone/>
            </a:pPr>
            <a:endParaRPr lang="en-US" sz="1200" b="1" dirty="0"/>
          </a:p>
          <a:p>
            <a:pPr marL="342900" indent="-342900">
              <a:buFont typeface="+mj-lt"/>
              <a:buAutoNum type="arabicPeriod"/>
            </a:pPr>
            <a:r>
              <a:rPr lang="en-US" b="1" dirty="0">
                <a:solidFill>
                  <a:srgbClr val="50524F"/>
                </a:solidFill>
              </a:rPr>
              <a:t>Complexity:</a:t>
            </a:r>
            <a:r>
              <a:rPr lang="en-US" dirty="0">
                <a:solidFill>
                  <a:srgbClr val="50524F"/>
                </a:solidFill>
              </a:rPr>
              <a:t> Practice regularly with complex text and its academic language.</a:t>
            </a:r>
          </a:p>
          <a:p>
            <a:pPr marL="342900" indent="-342900">
              <a:buFont typeface="+mj-lt"/>
              <a:buAutoNum type="arabicPeriod"/>
            </a:pPr>
            <a:endParaRPr lang="en-US" b="1" dirty="0">
              <a:solidFill>
                <a:srgbClr val="50524F"/>
              </a:solidFill>
            </a:endParaRPr>
          </a:p>
          <a:p>
            <a:pPr marL="342900" indent="-342900">
              <a:buFont typeface="+mj-lt"/>
              <a:buAutoNum type="arabicPeriod"/>
            </a:pPr>
            <a:r>
              <a:rPr lang="en-US" b="1" dirty="0">
                <a:solidFill>
                  <a:srgbClr val="50524F"/>
                </a:solidFill>
              </a:rPr>
              <a:t>Evidence:</a:t>
            </a:r>
            <a:r>
              <a:rPr lang="en-US" dirty="0">
                <a:solidFill>
                  <a:srgbClr val="50524F"/>
                </a:solidFill>
              </a:rPr>
              <a:t> Ground reading, writing, and speaking in evidence from text, both literary and informational.</a:t>
            </a:r>
          </a:p>
          <a:p>
            <a:pPr marL="342900" indent="-342900">
              <a:buFont typeface="+mj-lt"/>
              <a:buAutoNum type="arabicPeriod"/>
            </a:pPr>
            <a:endParaRPr lang="en-US" b="1" dirty="0">
              <a:solidFill>
                <a:srgbClr val="50524F"/>
              </a:solidFill>
            </a:endParaRPr>
          </a:p>
          <a:p>
            <a:pPr marL="342900" indent="-342900">
              <a:buFont typeface="+mj-lt"/>
              <a:buAutoNum type="arabicPeriod"/>
            </a:pPr>
            <a:r>
              <a:rPr lang="en-US" b="1" dirty="0">
                <a:solidFill>
                  <a:srgbClr val="50524F"/>
                </a:solidFill>
              </a:rPr>
              <a:t>Knowledge: </a:t>
            </a:r>
            <a:r>
              <a:rPr lang="en-US" dirty="0">
                <a:solidFill>
                  <a:srgbClr val="50524F"/>
                </a:solidFill>
              </a:rPr>
              <a:t>Build knowledge through content-rich nonfiction.</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46" y="2390113"/>
            <a:ext cx="1310754" cy="131075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246" y="3672254"/>
            <a:ext cx="1310754" cy="13107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3246" y="4983008"/>
            <a:ext cx="1310754" cy="1310754"/>
          </a:xfrm>
          <a:prstGeom prst="rect">
            <a:avLst/>
          </a:prstGeom>
        </p:spPr>
      </p:pic>
    </p:spTree>
    <p:extLst>
      <p:ext uri="{BB962C8B-B14F-4D97-AF65-F5344CB8AC3E}">
        <p14:creationId xmlns:p14="http://schemas.microsoft.com/office/powerpoint/2010/main" val="10152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50524F"/>
                </a:solidFill>
              </a:rPr>
              <a:t>Foundational Skills: Not a Shift</a:t>
            </a:r>
          </a:p>
        </p:txBody>
      </p:sp>
      <p:sp>
        <p:nvSpPr>
          <p:cNvPr id="8" name="Text Placeholder 7"/>
          <p:cNvSpPr>
            <a:spLocks noGrp="1"/>
          </p:cNvSpPr>
          <p:nvPr>
            <p:ph type="body" idx="1"/>
          </p:nvPr>
        </p:nvSpPr>
        <p:spPr/>
        <p:txBody>
          <a:bodyPr/>
          <a:lstStyle/>
          <a:p>
            <a:endParaRPr lang="en-US" dirty="0"/>
          </a:p>
          <a:p>
            <a:endParaRPr lang="en-US" dirty="0"/>
          </a:p>
        </p:txBody>
      </p:sp>
      <p:sp>
        <p:nvSpPr>
          <p:cNvPr id="3" name="Text Placeholder 2"/>
          <p:cNvSpPr>
            <a:spLocks noGrp="1"/>
          </p:cNvSpPr>
          <p:nvPr>
            <p:ph type="body" idx="2"/>
          </p:nvPr>
        </p:nvSpPr>
        <p:spPr>
          <a:xfrm>
            <a:off x="4648201" y="1786467"/>
            <a:ext cx="4038599" cy="3078141"/>
          </a:xfrm>
        </p:spPr>
        <p:txBody>
          <a:bodyPr/>
          <a:lstStyle/>
          <a:p>
            <a:pPr marL="304792" indent="0">
              <a:spcBef>
                <a:spcPts val="0"/>
              </a:spcBef>
              <a:buNone/>
            </a:pPr>
            <a:r>
              <a:rPr lang="en-US" sz="2600" dirty="0">
                <a:solidFill>
                  <a:srgbClr val="22A469"/>
                </a:solidFill>
                <a:latin typeface="Lucida Sans" panose="020B0602030504020204" pitchFamily="34" charset="0"/>
              </a:rPr>
              <a:t>Importance</a:t>
            </a:r>
          </a:p>
          <a:p>
            <a:pPr marL="304792" indent="0">
              <a:spcBef>
                <a:spcPts val="0"/>
              </a:spcBef>
              <a:buNone/>
            </a:pPr>
            <a:endParaRPr lang="en-US" sz="1400" dirty="0">
              <a:solidFill>
                <a:srgbClr val="22A469"/>
              </a:solidFill>
              <a:latin typeface="Lucida Sans" panose="020B0602030504020204" pitchFamily="34" charset="0"/>
            </a:endParaRPr>
          </a:p>
          <a:p>
            <a:pPr marL="342900" indent="-342900">
              <a:spcBef>
                <a:spcPts val="0"/>
              </a:spcBef>
              <a:buFont typeface="Arial" panose="020B0604020202020204" pitchFamily="34" charset="0"/>
              <a:buChar char="•"/>
            </a:pPr>
            <a:r>
              <a:rPr lang="en-US" sz="2200" dirty="0">
                <a:latin typeface="Lucida Sans" panose="020B0602030504020204" pitchFamily="34" charset="0"/>
              </a:rPr>
              <a:t>Research driven and research proven.</a:t>
            </a:r>
          </a:p>
          <a:p>
            <a:pPr marL="342900" indent="-342900">
              <a:spcBef>
                <a:spcPts val="0"/>
              </a:spcBef>
              <a:buFont typeface="Arial" panose="020B0604020202020204" pitchFamily="34" charset="0"/>
              <a:buChar char="•"/>
            </a:pPr>
            <a:endParaRPr lang="en-US" sz="2200" dirty="0">
              <a:latin typeface="Lucida Sans" panose="020B0602030504020204" pitchFamily="34" charset="0"/>
            </a:endParaRPr>
          </a:p>
          <a:p>
            <a:pPr marL="342900" indent="-342900">
              <a:spcBef>
                <a:spcPts val="0"/>
              </a:spcBef>
              <a:buFont typeface="Arial" panose="020B0604020202020204" pitchFamily="34" charset="0"/>
              <a:buChar char="•"/>
            </a:pPr>
            <a:r>
              <a:rPr lang="en-US" sz="2200" dirty="0">
                <a:latin typeface="Lucida Sans" panose="020B0602030504020204" pitchFamily="34" charset="0"/>
              </a:rPr>
              <a:t>Harder than they look.</a:t>
            </a:r>
          </a:p>
          <a:p>
            <a:pPr marL="342900" indent="-342900">
              <a:spcBef>
                <a:spcPts val="0"/>
              </a:spcBef>
              <a:buFont typeface="Arial" panose="020B0604020202020204" pitchFamily="34" charset="0"/>
              <a:buChar char="•"/>
            </a:pPr>
            <a:endParaRPr lang="en-US" sz="2200" dirty="0">
              <a:latin typeface="Lucida Sans" panose="020B0602030504020204" pitchFamily="34" charset="0"/>
            </a:endParaRPr>
          </a:p>
          <a:p>
            <a:pPr marL="342900" indent="-342900">
              <a:spcBef>
                <a:spcPts val="0"/>
              </a:spcBef>
              <a:buFont typeface="Arial" panose="020B0604020202020204" pitchFamily="34" charset="0"/>
              <a:buChar char="•"/>
            </a:pPr>
            <a:r>
              <a:rPr lang="en-US" sz="2200" dirty="0">
                <a:latin typeface="Lucida Sans" panose="020B0602030504020204" pitchFamily="34" charset="0"/>
              </a:rPr>
              <a:t>Critical in teaching ALL students to read.</a:t>
            </a:r>
          </a:p>
        </p:txBody>
      </p:sp>
      <p:sp>
        <p:nvSpPr>
          <p:cNvPr id="2" name="TextBox 1"/>
          <p:cNvSpPr txBox="1"/>
          <p:nvPr/>
        </p:nvSpPr>
        <p:spPr>
          <a:xfrm>
            <a:off x="778933" y="1845734"/>
            <a:ext cx="3869268" cy="2769989"/>
          </a:xfrm>
          <a:prstGeom prst="rect">
            <a:avLst/>
          </a:prstGeom>
          <a:noFill/>
        </p:spPr>
        <p:txBody>
          <a:bodyPr wrap="square" rtlCol="0">
            <a:spAutoFit/>
          </a:bodyPr>
          <a:lstStyle/>
          <a:p>
            <a:r>
              <a:rPr lang="en-US" sz="2600" dirty="0">
                <a:solidFill>
                  <a:srgbClr val="22A469"/>
                </a:solidFill>
                <a:latin typeface="Lucida Sans" panose="020B0602030504020204" pitchFamily="34" charset="0"/>
              </a:rPr>
              <a:t>Challenges</a:t>
            </a:r>
          </a:p>
          <a:p>
            <a:endParaRPr lang="en-US" sz="1400" dirty="0">
              <a:latin typeface="Lucida Sans" panose="020B0602030504020204" pitchFamily="34" charset="0"/>
            </a:endParaRPr>
          </a:p>
          <a:p>
            <a:pPr marL="342900" indent="-342900">
              <a:buFont typeface="Arial" panose="020B0604020202020204" pitchFamily="34" charset="0"/>
              <a:buChar char="•"/>
            </a:pPr>
            <a:r>
              <a:rPr lang="en-US" sz="2200" dirty="0">
                <a:solidFill>
                  <a:schemeClr val="tx1">
                    <a:lumMod val="75000"/>
                    <a:lumOff val="25000"/>
                  </a:schemeClr>
                </a:solidFill>
                <a:latin typeface="Lucida Sans" panose="020B0602030504020204" pitchFamily="34" charset="0"/>
              </a:rPr>
              <a:t>At times, contested.</a:t>
            </a:r>
          </a:p>
          <a:p>
            <a:pPr marL="342900" indent="-342900">
              <a:buFont typeface="Arial" panose="020B0604020202020204" pitchFamily="34" charset="0"/>
              <a:buChar char="•"/>
            </a:pPr>
            <a:endParaRPr lang="en-US" sz="2200" dirty="0">
              <a:solidFill>
                <a:schemeClr val="tx1">
                  <a:lumMod val="75000"/>
                  <a:lumOff val="25000"/>
                </a:schemeClr>
              </a:solidFill>
              <a:latin typeface="Lucida Sans" panose="020B0602030504020204" pitchFamily="34" charset="0"/>
            </a:endParaRPr>
          </a:p>
          <a:p>
            <a:pPr marL="342900" indent="-342900">
              <a:buFont typeface="Arial" panose="020B0604020202020204" pitchFamily="34" charset="0"/>
              <a:buChar char="•"/>
            </a:pPr>
            <a:r>
              <a:rPr lang="en-US" sz="2200" dirty="0">
                <a:solidFill>
                  <a:schemeClr val="tx1">
                    <a:lumMod val="75000"/>
                    <a:lumOff val="25000"/>
                  </a:schemeClr>
                </a:solidFill>
                <a:latin typeface="Lucida Sans" panose="020B0602030504020204" pitchFamily="34" charset="0"/>
              </a:rPr>
              <a:t>The subject of “The Reading Wars.”</a:t>
            </a:r>
          </a:p>
          <a:p>
            <a:pPr marL="342900" indent="-342900">
              <a:buFont typeface="Arial" panose="020B0604020202020204" pitchFamily="34" charset="0"/>
              <a:buChar char="•"/>
            </a:pPr>
            <a:endParaRPr lang="en-US" sz="2200" dirty="0">
              <a:solidFill>
                <a:schemeClr val="tx1">
                  <a:lumMod val="75000"/>
                  <a:lumOff val="25000"/>
                </a:schemeClr>
              </a:solidFill>
              <a:latin typeface="Lucida Sans" panose="020B0602030504020204" pitchFamily="34" charset="0"/>
            </a:endParaRPr>
          </a:p>
          <a:p>
            <a:pPr marL="342900" indent="-342900">
              <a:buFont typeface="Arial" panose="020B0604020202020204" pitchFamily="34" charset="0"/>
              <a:buChar char="•"/>
            </a:pPr>
            <a:r>
              <a:rPr lang="en-US" sz="2200" dirty="0">
                <a:solidFill>
                  <a:schemeClr val="tx1">
                    <a:lumMod val="75000"/>
                    <a:lumOff val="25000"/>
                  </a:schemeClr>
                </a:solidFill>
                <a:latin typeface="Lucida Sans" panose="020B0602030504020204" pitchFamily="34" charset="0"/>
              </a:rPr>
              <a:t>Often ignored in PD.</a:t>
            </a:r>
          </a:p>
        </p:txBody>
      </p:sp>
      <p:sp>
        <p:nvSpPr>
          <p:cNvPr id="4" name="TextBox 3"/>
          <p:cNvSpPr txBox="1"/>
          <p:nvPr/>
        </p:nvSpPr>
        <p:spPr>
          <a:xfrm>
            <a:off x="2518835" y="5664498"/>
            <a:ext cx="4106332" cy="461665"/>
          </a:xfrm>
          <a:prstGeom prst="rect">
            <a:avLst/>
          </a:prstGeom>
          <a:noFill/>
        </p:spPr>
        <p:txBody>
          <a:bodyPr wrap="square" rtlCol="0">
            <a:spAutoFit/>
          </a:bodyPr>
          <a:lstStyle/>
          <a:p>
            <a:r>
              <a:rPr lang="en-US" sz="2400" dirty="0">
                <a:solidFill>
                  <a:srgbClr val="22A469"/>
                </a:solidFill>
                <a:latin typeface="Lucida Sans" panose="020B0602030504020204" pitchFamily="34" charset="0"/>
              </a:rPr>
              <a:t>David </a:t>
            </a:r>
            <a:r>
              <a:rPr lang="en-US" sz="2400" dirty="0" err="1">
                <a:solidFill>
                  <a:srgbClr val="22A469"/>
                </a:solidFill>
                <a:latin typeface="Lucida Sans" panose="020B0602030504020204" pitchFamily="34" charset="0"/>
              </a:rPr>
              <a:t>Liben’s</a:t>
            </a:r>
            <a:r>
              <a:rPr lang="en-US" sz="2400" dirty="0">
                <a:solidFill>
                  <a:srgbClr val="22A469"/>
                </a:solidFill>
                <a:latin typeface="Lucida Sans" panose="020B0602030504020204" pitchFamily="34" charset="0"/>
              </a:rPr>
              <a:t> “Mea Culpa”</a:t>
            </a:r>
          </a:p>
        </p:txBody>
      </p:sp>
    </p:spTree>
    <p:extLst>
      <p:ext uri="{BB962C8B-B14F-4D97-AF65-F5344CB8AC3E}">
        <p14:creationId xmlns:p14="http://schemas.microsoft.com/office/powerpoint/2010/main" val="215413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718"/>
            <a:ext cx="8229600" cy="1143000"/>
          </a:xfrm>
        </p:spPr>
        <p:txBody>
          <a:bodyPr/>
          <a:lstStyle/>
          <a:p>
            <a:r>
              <a:rPr lang="en-US" dirty="0">
                <a:solidFill>
                  <a:schemeClr val="tx1">
                    <a:lumMod val="75000"/>
                    <a:lumOff val="25000"/>
                  </a:schemeClr>
                </a:solidFill>
              </a:rPr>
              <a:t>Word Sort: Test Your Knowledge!</a:t>
            </a:r>
          </a:p>
        </p:txBody>
      </p:sp>
      <p:sp>
        <p:nvSpPr>
          <p:cNvPr id="4" name="Text Placeholder 3"/>
          <p:cNvSpPr>
            <a:spLocks noGrp="1"/>
          </p:cNvSpPr>
          <p:nvPr>
            <p:ph type="body" idx="2"/>
          </p:nvPr>
        </p:nvSpPr>
        <p:spPr>
          <a:xfrm>
            <a:off x="5358212" y="5737637"/>
            <a:ext cx="3674534" cy="656696"/>
          </a:xfrm>
        </p:spPr>
        <p:txBody>
          <a:bodyPr/>
          <a:lstStyle/>
          <a:p>
            <a:pPr marL="304792" indent="0">
              <a:buNone/>
            </a:pPr>
            <a:r>
              <a:rPr lang="en-US" u="sng" dirty="0">
                <a:hlinkClick r:id="rId3"/>
              </a:rPr>
              <a:t>http://bit.ly/2Bl9jlf</a:t>
            </a:r>
            <a:r>
              <a:rPr lang="en-US" u="sng" dirty="0"/>
              <a:t> </a:t>
            </a:r>
            <a:endParaRPr lang="en-US" dirty="0"/>
          </a:p>
        </p:txBody>
      </p:sp>
      <p:sp>
        <p:nvSpPr>
          <p:cNvPr id="6" name="TextBox 5"/>
          <p:cNvSpPr txBox="1"/>
          <p:nvPr/>
        </p:nvSpPr>
        <p:spPr>
          <a:xfrm rot="20410649">
            <a:off x="1164267" y="2155737"/>
            <a:ext cx="2288688" cy="615553"/>
          </a:xfrm>
          <a:prstGeom prst="rect">
            <a:avLst/>
          </a:prstGeom>
          <a:noFill/>
        </p:spPr>
        <p:txBody>
          <a:bodyPr wrap="square" rtlCol="0">
            <a:spAutoFit/>
          </a:bodyPr>
          <a:lstStyle/>
          <a:p>
            <a:r>
              <a:rPr lang="en-US" sz="3400" dirty="0">
                <a:solidFill>
                  <a:schemeClr val="accent5"/>
                </a:solidFill>
                <a:latin typeface="Lucida Sans" panose="020B0602030504020204" pitchFamily="34" charset="0"/>
              </a:rPr>
              <a:t>phoneme</a:t>
            </a:r>
          </a:p>
        </p:txBody>
      </p:sp>
      <p:sp>
        <p:nvSpPr>
          <p:cNvPr id="7" name="TextBox 6"/>
          <p:cNvSpPr txBox="1"/>
          <p:nvPr/>
        </p:nvSpPr>
        <p:spPr>
          <a:xfrm rot="1591651">
            <a:off x="1159856" y="4219167"/>
            <a:ext cx="2031999" cy="615553"/>
          </a:xfrm>
          <a:prstGeom prst="rect">
            <a:avLst/>
          </a:prstGeom>
          <a:noFill/>
        </p:spPr>
        <p:txBody>
          <a:bodyPr wrap="square" rtlCol="0">
            <a:spAutoFit/>
          </a:bodyPr>
          <a:lstStyle/>
          <a:p>
            <a:r>
              <a:rPr lang="en-US" sz="3400" dirty="0">
                <a:solidFill>
                  <a:schemeClr val="accent2"/>
                </a:solidFill>
                <a:latin typeface="Lucida Sans" panose="020B0602030504020204" pitchFamily="34" charset="0"/>
              </a:rPr>
              <a:t>onset</a:t>
            </a:r>
          </a:p>
        </p:txBody>
      </p:sp>
      <p:sp>
        <p:nvSpPr>
          <p:cNvPr id="8" name="TextBox 7"/>
          <p:cNvSpPr txBox="1"/>
          <p:nvPr/>
        </p:nvSpPr>
        <p:spPr>
          <a:xfrm rot="20733435">
            <a:off x="3556001" y="3055465"/>
            <a:ext cx="2031999" cy="615553"/>
          </a:xfrm>
          <a:prstGeom prst="rect">
            <a:avLst/>
          </a:prstGeom>
          <a:noFill/>
        </p:spPr>
        <p:txBody>
          <a:bodyPr wrap="square" rtlCol="0">
            <a:spAutoFit/>
          </a:bodyPr>
          <a:lstStyle/>
          <a:p>
            <a:r>
              <a:rPr lang="en-US" sz="3400" dirty="0">
                <a:solidFill>
                  <a:schemeClr val="accent6"/>
                </a:solidFill>
                <a:latin typeface="Lucida Sans" panose="020B0602030504020204" pitchFamily="34" charset="0"/>
              </a:rPr>
              <a:t>digraph</a:t>
            </a:r>
          </a:p>
        </p:txBody>
      </p:sp>
      <p:sp>
        <p:nvSpPr>
          <p:cNvPr id="9" name="TextBox 8"/>
          <p:cNvSpPr txBox="1"/>
          <p:nvPr/>
        </p:nvSpPr>
        <p:spPr>
          <a:xfrm rot="674920">
            <a:off x="5707214" y="4509985"/>
            <a:ext cx="2031999" cy="615553"/>
          </a:xfrm>
          <a:prstGeom prst="rect">
            <a:avLst/>
          </a:prstGeom>
          <a:noFill/>
        </p:spPr>
        <p:txBody>
          <a:bodyPr wrap="square" rtlCol="0">
            <a:spAutoFit/>
          </a:bodyPr>
          <a:lstStyle/>
          <a:p>
            <a:r>
              <a:rPr lang="en-US" sz="3400" dirty="0">
                <a:solidFill>
                  <a:srgbClr val="7030A0"/>
                </a:solidFill>
                <a:latin typeface="Lucida Sans" panose="020B0602030504020204" pitchFamily="34" charset="0"/>
              </a:rPr>
              <a:t>segment</a:t>
            </a:r>
          </a:p>
        </p:txBody>
      </p:sp>
      <p:sp>
        <p:nvSpPr>
          <p:cNvPr id="10" name="TextBox 9"/>
          <p:cNvSpPr txBox="1"/>
          <p:nvPr/>
        </p:nvSpPr>
        <p:spPr>
          <a:xfrm rot="1247320">
            <a:off x="6175065" y="2489107"/>
            <a:ext cx="2311771" cy="615553"/>
          </a:xfrm>
          <a:prstGeom prst="rect">
            <a:avLst/>
          </a:prstGeom>
          <a:noFill/>
        </p:spPr>
        <p:txBody>
          <a:bodyPr wrap="square" rtlCol="0">
            <a:spAutoFit/>
          </a:bodyPr>
          <a:lstStyle/>
          <a:p>
            <a:r>
              <a:rPr lang="en-US" sz="3400" dirty="0">
                <a:solidFill>
                  <a:srgbClr val="FF0000"/>
                </a:solidFill>
                <a:latin typeface="Lucida Sans" panose="020B0602030504020204" pitchFamily="34" charset="0"/>
              </a:rPr>
              <a:t>grapheme</a:t>
            </a:r>
          </a:p>
        </p:txBody>
      </p:sp>
    </p:spTree>
    <p:extLst>
      <p:ext uri="{BB962C8B-B14F-4D97-AF65-F5344CB8AC3E}">
        <p14:creationId xmlns:p14="http://schemas.microsoft.com/office/powerpoint/2010/main" val="51646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12873</TotalTime>
  <Words>4247</Words>
  <Application>Microsoft Office PowerPoint</Application>
  <PresentationFormat>On-screen Show (4:3)</PresentationFormat>
  <Paragraphs>409</Paragraphs>
  <Slides>39</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Gothic</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Information About the Virtual Modules</vt:lpstr>
      <vt:lpstr>Why This Course?</vt:lpstr>
      <vt:lpstr>The Shifts</vt:lpstr>
      <vt:lpstr>Foundational Skills: Not a Shift</vt:lpstr>
      <vt:lpstr>Word Sort: Test Your Knowledge!</vt:lpstr>
      <vt:lpstr>Teachers Need PD to Focus on This Work</vt:lpstr>
      <vt:lpstr>Professional Development Resources for This Course</vt:lpstr>
      <vt:lpstr>Online Discussion</vt:lpstr>
      <vt:lpstr>Online Discussion</vt:lpstr>
      <vt:lpstr>Components of Foundational Skills</vt:lpstr>
      <vt:lpstr>Print Concepts</vt:lpstr>
      <vt:lpstr>Considerations for Teaching Print Concepts</vt:lpstr>
      <vt:lpstr>Examples of Reinforcement</vt:lpstr>
      <vt:lpstr>Phonological Awareness</vt:lpstr>
      <vt:lpstr>Phonics and Word Recognition</vt:lpstr>
      <vt:lpstr>Fluency</vt:lpstr>
      <vt:lpstr>Print Concepts</vt:lpstr>
      <vt:lpstr>Pause Point Slide  </vt:lpstr>
      <vt:lpstr>PowerPoint Presentation</vt:lpstr>
      <vt:lpstr>Content in This Course</vt:lpstr>
      <vt:lpstr>PowerPoint Presentation</vt:lpstr>
      <vt:lpstr>Effective Enhancements: Use songs, games, and activities to make learning fun!</vt:lpstr>
      <vt:lpstr>PowerPoint Presentation</vt:lpstr>
      <vt:lpstr>Practice, Practice, Practice: Students need multiple opportunities to practice new skills orally and in reading/writing!</vt:lpstr>
      <vt:lpstr>Practice IN and OUT of context  Students need to practice new skills independently AND context the new skill to reading.</vt:lpstr>
      <vt:lpstr>Keeping the End in Mind</vt:lpstr>
      <vt:lpstr>Proficient Reading Is Our End Goal</vt:lpstr>
      <vt:lpstr>Experts and Works Cited</vt:lpstr>
      <vt:lpstr>Connect to Practice Task </vt:lpstr>
      <vt:lpstr>Module 1: Connect to Practice Task </vt:lpstr>
      <vt:lpstr>Recommended Reading</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443</cp:revision>
  <cp:lastPrinted>2017-09-03T00:50:55Z</cp:lastPrinted>
  <dcterms:modified xsi:type="dcterms:W3CDTF">2020-01-23T20:30:33Z</dcterms:modified>
</cp:coreProperties>
</file>